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7" r:id="rId2"/>
    <p:sldMasterId id="2147483700" r:id="rId3"/>
    <p:sldMasterId id="2147483716" r:id="rId4"/>
    <p:sldMasterId id="2147483728" r:id="rId5"/>
  </p:sldMasterIdLst>
  <p:notesMasterIdLst>
    <p:notesMasterId r:id="rId48"/>
  </p:notesMasterIdLst>
  <p:sldIdLst>
    <p:sldId id="794" r:id="rId6"/>
    <p:sldId id="795" r:id="rId7"/>
    <p:sldId id="796" r:id="rId8"/>
    <p:sldId id="797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798" r:id="rId38"/>
    <p:sldId id="289" r:id="rId39"/>
    <p:sldId id="799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3588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"/>
          <p:cNvSpPr/>
          <p:nvPr/>
        </p:nvSpPr>
        <p:spPr>
          <a:xfrm>
            <a:off x="0" y="0"/>
            <a:ext cx="7772400" cy="100584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70" name="CustomShape 2"/>
          <p:cNvSpPr/>
          <p:nvPr/>
        </p:nvSpPr>
        <p:spPr>
          <a:xfrm>
            <a:off x="0" y="0"/>
            <a:ext cx="7772400" cy="10058400"/>
          </a:xfrm>
          <a:custGeom>
            <a:avLst/>
            <a:gdLst/>
            <a:ahLst/>
            <a:cxnLst/>
            <a:rect l="0" t="0" r="r" b="b"/>
            <a:pathLst>
              <a:path w="21592" h="27942">
                <a:moveTo>
                  <a:pt x="3" y="0"/>
                </a:moveTo>
                <a:lnTo>
                  <a:pt x="4" y="0"/>
                </a:lnTo>
                <a:cubicBezTo>
                  <a:pt x="3" y="0"/>
                  <a:pt x="3" y="0"/>
                  <a:pt x="2" y="1"/>
                </a:cubicBezTo>
                <a:cubicBezTo>
                  <a:pt x="1" y="1"/>
                  <a:pt x="1" y="1"/>
                  <a:pt x="1" y="2"/>
                </a:cubicBezTo>
                <a:cubicBezTo>
                  <a:pt x="0" y="3"/>
                  <a:pt x="0" y="3"/>
                  <a:pt x="0" y="4"/>
                </a:cubicBezTo>
                <a:lnTo>
                  <a:pt x="0" y="27937"/>
                </a:lnTo>
                <a:lnTo>
                  <a:pt x="0" y="27937"/>
                </a:lnTo>
                <a:cubicBezTo>
                  <a:pt x="0" y="27938"/>
                  <a:pt x="0" y="27938"/>
                  <a:pt x="1" y="27939"/>
                </a:cubicBezTo>
                <a:cubicBezTo>
                  <a:pt x="1" y="27940"/>
                  <a:pt x="1" y="27940"/>
                  <a:pt x="2" y="27940"/>
                </a:cubicBezTo>
                <a:cubicBezTo>
                  <a:pt x="3" y="27941"/>
                  <a:pt x="3" y="27941"/>
                  <a:pt x="4" y="27941"/>
                </a:cubicBezTo>
                <a:lnTo>
                  <a:pt x="21587" y="27941"/>
                </a:lnTo>
                <a:lnTo>
                  <a:pt x="21587" y="27941"/>
                </a:lnTo>
                <a:cubicBezTo>
                  <a:pt x="21588" y="27941"/>
                  <a:pt x="21588" y="27941"/>
                  <a:pt x="21589" y="27940"/>
                </a:cubicBezTo>
                <a:cubicBezTo>
                  <a:pt x="21590" y="27940"/>
                  <a:pt x="21590" y="27940"/>
                  <a:pt x="21590" y="27939"/>
                </a:cubicBezTo>
                <a:cubicBezTo>
                  <a:pt x="21591" y="27938"/>
                  <a:pt x="21591" y="27938"/>
                  <a:pt x="21591" y="27937"/>
                </a:cubicBezTo>
                <a:lnTo>
                  <a:pt x="21591" y="3"/>
                </a:lnTo>
                <a:lnTo>
                  <a:pt x="21591" y="4"/>
                </a:lnTo>
                <a:lnTo>
                  <a:pt x="21591" y="4"/>
                </a:lnTo>
                <a:cubicBezTo>
                  <a:pt x="21591" y="3"/>
                  <a:pt x="21591" y="3"/>
                  <a:pt x="21590" y="2"/>
                </a:cubicBezTo>
                <a:cubicBezTo>
                  <a:pt x="21590" y="1"/>
                  <a:pt x="21590" y="1"/>
                  <a:pt x="21589" y="1"/>
                </a:cubicBezTo>
                <a:cubicBezTo>
                  <a:pt x="21588" y="0"/>
                  <a:pt x="21588" y="0"/>
                  <a:pt x="2158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533160" y="763200"/>
            <a:ext cx="6700680" cy="37688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777960" y="4776480"/>
            <a:ext cx="6215040" cy="45226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Click to edit the notes format</a:t>
            </a:r>
          </a:p>
        </p:txBody>
      </p:sp>
      <p:sp>
        <p:nvSpPr>
          <p:cNvPr id="173" name="CustomShape 5"/>
          <p:cNvSpPr/>
          <p:nvPr/>
        </p:nvSpPr>
        <p:spPr>
          <a:xfrm>
            <a:off x="0" y="0"/>
            <a:ext cx="3371760" cy="50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6"/>
          <p:cNvSpPr/>
          <p:nvPr/>
        </p:nvSpPr>
        <p:spPr>
          <a:xfrm>
            <a:off x="4398840" y="0"/>
            <a:ext cx="3372120" cy="501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7"/>
          <p:cNvSpPr/>
          <p:nvPr/>
        </p:nvSpPr>
        <p:spPr>
          <a:xfrm>
            <a:off x="0" y="9555120"/>
            <a:ext cx="337176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PlaceHolder 8"/>
          <p:cNvSpPr>
            <a:spLocks noGrp="1"/>
          </p:cNvSpPr>
          <p:nvPr>
            <p:ph type="sldNum"/>
          </p:nvPr>
        </p:nvSpPr>
        <p:spPr>
          <a:xfrm>
            <a:off x="4398840" y="9554760"/>
            <a:ext cx="3370320" cy="5000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marL="215640" indent="-215640"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4FC69E2A-4FE2-4990-A31C-28C839F6A9F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74" name="Google Shape;374;p3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77D543DD-51D7-4246-A71B-AFA157E6EEB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434C84B1-991D-41C8-9A02-EF1A32C7E70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41721CA3-92A2-4818-A562-0554A8D1C97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DA2332CE-CD72-4BB7-BAFD-D6D6B6985F0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79317288-D2B5-4363-8B6C-7AE9AE1B460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D2CF281C-4A63-41B2-8397-8768D3D03FB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0F6A79EC-2F72-40E8-803F-E400D8A1F83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C95801DB-2844-4ADA-B6A9-909ED016E18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1C8D6DB9-CED3-4A8D-B417-C09F9F188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20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D03719E0-3C86-4D01-B8F3-2EE368E9EA3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21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0" name="Google Shape;3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7"/>
            <a:ext cx="6704012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81" name="Google Shape;381;p4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5FA4D1FD-F491-4C02-BEDF-4FB670E843D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22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2C37FEA6-B98D-4D56-BE45-24494D5D68F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23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F40AE9AE-9BA6-4D64-8BD7-78966A5AF59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268AA8DD-DA1C-47D0-A37E-E05BABE4520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25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A9E19E7B-0EB8-47DB-A2BF-AA78856683B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26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F0DDBD32-6C3B-4118-BA5B-016B2B3E049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27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90120263-3178-4152-9644-C310AE35666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28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CF0E63C1-13B8-44AD-8671-DE017989196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29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E0E04B93-3A51-4A3C-AF34-97E482F11EF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30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AEB43107-0D60-444E-ABE5-E4C2ACDA165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31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B456C858-4083-4220-B4A1-69B6A5129AC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0B6443E1-7C4D-4515-8AA0-AB72CB04383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32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7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215900" marR="0" lvl="0" indent="-214311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215900" marR="0" lvl="0" indent="-214311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0" name="Google Shape;560;p27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1" name="Google Shape;5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62" name="Google Shape;562;p27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C3CAB572-996C-4B17-8A54-0AE49EAA5D8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9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7" name="Google Shape;577;p29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8" name="Google Shape;5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579" name="Google Shape;579;p29:notes"/>
          <p:cNvSpPr txBox="1">
            <a:spLocks noGrp="1"/>
          </p:cNvSpPr>
          <p:nvPr>
            <p:ph type="body" idx="1"/>
          </p:nvPr>
        </p:nvSpPr>
        <p:spPr>
          <a:xfrm>
            <a:off x="777875" y="4776787"/>
            <a:ext cx="6218237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DA154D30-7863-4892-A647-F89111CD210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36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3A1982BB-7A2D-437D-928C-CEB92DF4A07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37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B2405D30-5341-42C3-AFA0-EB480AE775A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86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F550E06C-2847-41C5-86F9-465806049CDE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39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701CE101-B6FF-44B5-B126-708CCD0AE88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40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5E0A8981-CEDD-4E71-8AD6-592432C53F1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41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6021FD41-00B4-4EA1-B06B-D648BA9FEE7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D46E6786-579E-4F8C-ABB0-E16C6D79708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C28402AE-6C32-4BB3-859A-16327ABB724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BC6D850D-7541-4C44-8426-475EF0824B7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203178ED-B052-4327-8358-4D195662E11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E2DCD0B4-12DB-4A98-A5A7-B4922C8BD1A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23E030FA-A183-4827-81A9-684F60778C9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3920" cy="3772080"/>
          </a:xfrm>
          <a:prstGeom prst="rect">
            <a:avLst/>
          </a:prstGeom>
        </p:spPr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777600" y="4776840"/>
            <a:ext cx="621828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92360" y="182556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46640" y="182556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38080" y="409680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92360" y="409680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946640" y="409680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342720" indent="-342720" algn="ctr">
              <a:spcBef>
                <a:spcPts val="1423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205920" y="23400"/>
            <a:ext cx="9991800" cy="613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342720" indent="-342720" algn="ctr">
              <a:spcBef>
                <a:spcPts val="1423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342720" indent="-342720" algn="ctr">
              <a:spcBef>
                <a:spcPts val="1423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92360" y="182556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7946640" y="182556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838080" y="409680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92360" y="409680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7946640" y="4096800"/>
            <a:ext cx="3384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7DB0A-9BDE-4650-8C5E-60371A3C100A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42B4457-79FF-4660-B984-F5C3D8FDBAB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DE4D8-6740-48C5-9993-AD2D32D63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861" y="239915"/>
            <a:ext cx="952935" cy="11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40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7DB0A-9BDE-4650-8C5E-60371A3C100A}" type="datetimeFigureOut">
              <a:rPr lang="en-US" smtClean="0"/>
              <a:pPr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42B4457-79FF-4660-B984-F5C3D8FDBA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33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29" y="24212"/>
            <a:ext cx="9996565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7BBE1-BD36-4E9F-BBAA-F0D5A42586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38" y="165862"/>
            <a:ext cx="986722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36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987426"/>
            <a:ext cx="596456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57400"/>
            <a:ext cx="393274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44" y="30830"/>
            <a:ext cx="10083662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752BE-CF2F-4BE7-921F-87D036E3DC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38" y="165862"/>
            <a:ext cx="986722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34" y="14930"/>
            <a:ext cx="10029815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8" y="1681163"/>
            <a:ext cx="5158459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8" y="2505075"/>
            <a:ext cx="5158459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4" y="1681163"/>
            <a:ext cx="5183863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4" y="2505075"/>
            <a:ext cx="5183863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2F2DB-9A12-4B7A-A829-5C6BE41A6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38" y="165862"/>
            <a:ext cx="986722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33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02" y="24658"/>
            <a:ext cx="10013984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C9402-61FA-4538-B688-F918A2C1E8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38" y="165862"/>
            <a:ext cx="986722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23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761" y="5203"/>
            <a:ext cx="10013984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191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99A91-D5F0-4499-B52C-45523EC48E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38" y="165862"/>
            <a:ext cx="986722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8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7DB0A-9BDE-4650-8C5E-60371A3C100A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10" y="365126"/>
            <a:ext cx="9996565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A45F2A-C3F7-4F28-9402-8C2512E264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588A6-4A8D-4EE7-B66C-36625211E2B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82AB6-8023-42E3-8852-51795A38D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887" y="17522"/>
            <a:ext cx="986722" cy="11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581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10" y="365126"/>
            <a:ext cx="9996565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A45F2A-C3F7-4F28-9402-8C2512E264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588A6-4A8D-4EE7-B66C-36625211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108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310" y="365126"/>
            <a:ext cx="9996565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A45F2A-C3F7-4F28-9402-8C2512E264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588A6-4A8D-4EE7-B66C-36625211E2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1017778" y="365126"/>
            <a:ext cx="897599" cy="1078865"/>
          </a:xfrm>
        </p:spPr>
        <p:txBody>
          <a:bodyPr/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LOGO PICTURE HERE</a:t>
            </a:r>
          </a:p>
        </p:txBody>
      </p:sp>
    </p:spTree>
    <p:extLst>
      <p:ext uri="{BB962C8B-B14F-4D97-AF65-F5344CB8AC3E}">
        <p14:creationId xmlns:p14="http://schemas.microsoft.com/office/powerpoint/2010/main" val="12327496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45" y="1"/>
            <a:ext cx="10013984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A45F2A-C3F7-4F28-9402-8C2512E264AE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7588A6-4A8D-4EE7-B66C-36625211E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40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96269F-BC8D-41CA-A4E4-8DA21F26E878}" type="datetimeFigureOut">
              <a:rPr lang="en-US"/>
              <a:pPr>
                <a:defRPr/>
              </a:pPr>
              <a:t>1/21/2022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175A1-AC57-429D-9D79-1031B8ADC9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1017778" y="244839"/>
            <a:ext cx="897599" cy="1078865"/>
          </a:xfrm>
        </p:spPr>
        <p:txBody>
          <a:bodyPr/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LOGO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69188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44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206402" y="23813"/>
            <a:ext cx="9994614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838310" y="1825625"/>
            <a:ext cx="5180688" cy="43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6171417" y="1825625"/>
            <a:ext cx="5182275" cy="43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291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>
            <a:spLocks noGrp="1"/>
          </p:cNvSpPr>
          <p:nvPr>
            <p:ph type="title"/>
          </p:nvPr>
        </p:nvSpPr>
        <p:spPr>
          <a:xfrm>
            <a:off x="206402" y="23813"/>
            <a:ext cx="9994614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body" idx="1"/>
          </p:nvPr>
        </p:nvSpPr>
        <p:spPr>
          <a:xfrm>
            <a:off x="838309" y="1825625"/>
            <a:ext cx="10515381" cy="43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386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4"/>
          <p:cNvSpPr txBox="1">
            <a:spLocks noGrp="1"/>
          </p:cNvSpPr>
          <p:nvPr>
            <p:ph type="title"/>
          </p:nvPr>
        </p:nvSpPr>
        <p:spPr>
          <a:xfrm rot="5400000">
            <a:off x="6884698" y="1706382"/>
            <a:ext cx="6151562" cy="278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4"/>
          <p:cNvSpPr txBox="1">
            <a:spLocks noGrp="1"/>
          </p:cNvSpPr>
          <p:nvPr>
            <p:ph type="body" idx="1"/>
          </p:nvPr>
        </p:nvSpPr>
        <p:spPr>
          <a:xfrm rot="5400000">
            <a:off x="1234842" y="-1004627"/>
            <a:ext cx="6151562" cy="820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4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0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>
            <a:spLocks noGrp="1"/>
          </p:cNvSpPr>
          <p:nvPr>
            <p:ph type="title"/>
          </p:nvPr>
        </p:nvSpPr>
        <p:spPr>
          <a:xfrm>
            <a:off x="206402" y="23813"/>
            <a:ext cx="9994614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5"/>
          <p:cNvSpPr txBox="1">
            <a:spLocks noGrp="1"/>
          </p:cNvSpPr>
          <p:nvPr>
            <p:ph type="body" idx="1"/>
          </p:nvPr>
        </p:nvSpPr>
        <p:spPr>
          <a:xfrm rot="5400000">
            <a:off x="3921125" y="-1257190"/>
            <a:ext cx="4349750" cy="1051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45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22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6"/>
          <p:cNvSpPr>
            <a:spLocks noGrp="1"/>
          </p:cNvSpPr>
          <p:nvPr>
            <p:ph type="pic" idx="2"/>
          </p:nvPr>
        </p:nvSpPr>
        <p:spPr>
          <a:xfrm>
            <a:off x="5183863" y="987426"/>
            <a:ext cx="6173004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46"/>
          <p:cNvSpPr txBox="1">
            <a:spLocks noGrp="1"/>
          </p:cNvSpPr>
          <p:nvPr>
            <p:ph type="body" idx="1"/>
          </p:nvPr>
        </p:nvSpPr>
        <p:spPr>
          <a:xfrm>
            <a:off x="839898" y="2057400"/>
            <a:ext cx="393274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46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6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51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>
            <a:spLocks noGrp="1"/>
          </p:cNvSpPr>
          <p:nvPr>
            <p:ph type="title"/>
          </p:nvPr>
        </p:nvSpPr>
        <p:spPr>
          <a:xfrm>
            <a:off x="839898" y="457200"/>
            <a:ext cx="393274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7"/>
          <p:cNvSpPr txBox="1">
            <a:spLocks noGrp="1"/>
          </p:cNvSpPr>
          <p:nvPr>
            <p:ph type="body" idx="1"/>
          </p:nvPr>
        </p:nvSpPr>
        <p:spPr>
          <a:xfrm>
            <a:off x="5183863" y="987426"/>
            <a:ext cx="6173004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2"/>
          </p:nvPr>
        </p:nvSpPr>
        <p:spPr>
          <a:xfrm>
            <a:off x="839898" y="2057400"/>
            <a:ext cx="393274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73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8"/>
          <p:cNvSpPr txBox="1">
            <a:spLocks noGrp="1"/>
          </p:cNvSpPr>
          <p:nvPr>
            <p:ph type="title"/>
          </p:nvPr>
        </p:nvSpPr>
        <p:spPr>
          <a:xfrm>
            <a:off x="206402" y="23813"/>
            <a:ext cx="9994614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8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8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097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9"/>
          <p:cNvSpPr txBox="1">
            <a:spLocks noGrp="1"/>
          </p:cNvSpPr>
          <p:nvPr>
            <p:ph type="title"/>
          </p:nvPr>
        </p:nvSpPr>
        <p:spPr>
          <a:xfrm>
            <a:off x="839897" y="365126"/>
            <a:ext cx="10516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1"/>
          </p:nvPr>
        </p:nvSpPr>
        <p:spPr>
          <a:xfrm>
            <a:off x="839898" y="1681163"/>
            <a:ext cx="515845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body" idx="2"/>
          </p:nvPr>
        </p:nvSpPr>
        <p:spPr>
          <a:xfrm>
            <a:off x="839898" y="2505075"/>
            <a:ext cx="5158459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3"/>
          </p:nvPr>
        </p:nvSpPr>
        <p:spPr>
          <a:xfrm>
            <a:off x="6173004" y="1681163"/>
            <a:ext cx="518386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body" idx="4"/>
          </p:nvPr>
        </p:nvSpPr>
        <p:spPr>
          <a:xfrm>
            <a:off x="6173004" y="2505075"/>
            <a:ext cx="5183863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013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0"/>
          <p:cNvSpPr txBox="1">
            <a:spLocks noGrp="1"/>
          </p:cNvSpPr>
          <p:nvPr>
            <p:ph type="title"/>
          </p:nvPr>
        </p:nvSpPr>
        <p:spPr>
          <a:xfrm>
            <a:off x="831958" y="1709739"/>
            <a:ext cx="1051697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0"/>
          <p:cNvSpPr txBox="1">
            <a:spLocks noGrp="1"/>
          </p:cNvSpPr>
          <p:nvPr>
            <p:ph type="body" idx="1"/>
          </p:nvPr>
        </p:nvSpPr>
        <p:spPr>
          <a:xfrm>
            <a:off x="831958" y="4589464"/>
            <a:ext cx="1051697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8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>
            <a:spLocks noGrp="1"/>
          </p:cNvSpPr>
          <p:nvPr>
            <p:ph type="ctrTitle"/>
          </p:nvPr>
        </p:nvSpPr>
        <p:spPr>
          <a:xfrm>
            <a:off x="1524199" y="1122363"/>
            <a:ext cx="914519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1"/>
          <p:cNvSpPr txBox="1">
            <a:spLocks noGrp="1"/>
          </p:cNvSpPr>
          <p:nvPr>
            <p:ph type="subTitle" idx="1"/>
          </p:nvPr>
        </p:nvSpPr>
        <p:spPr>
          <a:xfrm>
            <a:off x="1524199" y="3602038"/>
            <a:ext cx="914519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51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640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373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3"/>
          <p:cNvSpPr txBox="1">
            <a:spLocks noGrp="1"/>
          </p:cNvSpPr>
          <p:nvPr>
            <p:ph type="title"/>
          </p:nvPr>
        </p:nvSpPr>
        <p:spPr>
          <a:xfrm rot="5400000">
            <a:off x="6882608" y="1705771"/>
            <a:ext cx="6148387" cy="278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83"/>
          <p:cNvSpPr txBox="1">
            <a:spLocks noGrp="1"/>
          </p:cNvSpPr>
          <p:nvPr>
            <p:ph type="body" idx="1"/>
          </p:nvPr>
        </p:nvSpPr>
        <p:spPr>
          <a:xfrm rot="5400000">
            <a:off x="1235076" y="-1004886"/>
            <a:ext cx="6148387" cy="820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83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83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15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4"/>
          <p:cNvSpPr txBox="1">
            <a:spLocks noGrp="1"/>
          </p:cNvSpPr>
          <p:nvPr>
            <p:ph type="title"/>
          </p:nvPr>
        </p:nvSpPr>
        <p:spPr>
          <a:xfrm>
            <a:off x="206402" y="23812"/>
            <a:ext cx="998985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84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397"/>
            <a:ext cx="4346575" cy="1051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84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4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281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5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85"/>
          <p:cNvSpPr>
            <a:spLocks noGrp="1"/>
          </p:cNvSpPr>
          <p:nvPr>
            <p:ph type="pic" idx="2"/>
          </p:nvPr>
        </p:nvSpPr>
        <p:spPr>
          <a:xfrm>
            <a:off x="5183189" y="987427"/>
            <a:ext cx="6173787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85"/>
          <p:cNvSpPr txBox="1">
            <a:spLocks noGrp="1"/>
          </p:cNvSpPr>
          <p:nvPr>
            <p:ph type="body" idx="1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9" name="Google Shape;299;p85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85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07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6"/>
          <p:cNvSpPr txBox="1"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86"/>
          <p:cNvSpPr txBox="1">
            <a:spLocks noGrp="1"/>
          </p:cNvSpPr>
          <p:nvPr>
            <p:ph type="body" idx="1"/>
          </p:nvPr>
        </p:nvSpPr>
        <p:spPr>
          <a:xfrm>
            <a:off x="5183189" y="987427"/>
            <a:ext cx="6173787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4" name="Google Shape;304;p86"/>
          <p:cNvSpPr txBox="1">
            <a:spLocks noGrp="1"/>
          </p:cNvSpPr>
          <p:nvPr>
            <p:ph type="body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5" name="Google Shape;305;p86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86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646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7"/>
          <p:cNvSpPr txBox="1">
            <a:spLocks noGrp="1"/>
          </p:cNvSpPr>
          <p:nvPr>
            <p:ph type="title"/>
          </p:nvPr>
        </p:nvSpPr>
        <p:spPr>
          <a:xfrm>
            <a:off x="206402" y="23812"/>
            <a:ext cx="998985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87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87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996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8"/>
          <p:cNvSpPr txBox="1">
            <a:spLocks noGrp="1"/>
          </p:cNvSpPr>
          <p:nvPr>
            <p:ph type="title"/>
          </p:nvPr>
        </p:nvSpPr>
        <p:spPr>
          <a:xfrm>
            <a:off x="839789" y="365127"/>
            <a:ext cx="1051718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88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4" name="Google Shape;314;p88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88"/>
          <p:cNvSpPr txBox="1">
            <a:spLocks noGrp="1"/>
          </p:cNvSpPr>
          <p:nvPr>
            <p:ph type="body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6" name="Google Shape;316;p88"/>
          <p:cNvSpPr txBox="1">
            <a:spLocks noGrp="1"/>
          </p:cNvSpPr>
          <p:nvPr>
            <p:ph type="body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88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88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637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9"/>
          <p:cNvSpPr txBox="1">
            <a:spLocks noGrp="1"/>
          </p:cNvSpPr>
          <p:nvPr>
            <p:ph type="title"/>
          </p:nvPr>
        </p:nvSpPr>
        <p:spPr>
          <a:xfrm>
            <a:off x="206402" y="23812"/>
            <a:ext cx="998985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89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5178425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89"/>
          <p:cNvSpPr txBox="1">
            <a:spLocks noGrp="1"/>
          </p:cNvSpPr>
          <p:nvPr>
            <p:ph type="body" idx="2"/>
          </p:nvPr>
        </p:nvSpPr>
        <p:spPr>
          <a:xfrm>
            <a:off x="6169025" y="1825625"/>
            <a:ext cx="5180013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89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89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047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0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718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99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90"/>
          <p:cNvSpPr txBox="1">
            <a:spLocks noGrp="1"/>
          </p:cNvSpPr>
          <p:nvPr>
            <p:ph type="body" idx="1"/>
          </p:nvPr>
        </p:nvSpPr>
        <p:spPr>
          <a:xfrm>
            <a:off x="831850" y="4589465"/>
            <a:ext cx="10517188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8" name="Google Shape;328;p90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90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8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205920" y="23400"/>
            <a:ext cx="9991800" cy="613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342720" indent="-342720" algn="ctr">
              <a:spcBef>
                <a:spcPts val="1423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1"/>
          <p:cNvSpPr txBox="1">
            <a:spLocks noGrp="1"/>
          </p:cNvSpPr>
          <p:nvPr>
            <p:ph type="title"/>
          </p:nvPr>
        </p:nvSpPr>
        <p:spPr>
          <a:xfrm>
            <a:off x="206402" y="23812"/>
            <a:ext cx="998985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91"/>
          <p:cNvSpPr txBox="1">
            <a:spLocks noGrp="1"/>
          </p:cNvSpPr>
          <p:nvPr>
            <p:ph type="body" idx="1"/>
          </p:nvPr>
        </p:nvSpPr>
        <p:spPr>
          <a:xfrm>
            <a:off x="838309" y="1825625"/>
            <a:ext cx="10510619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91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91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84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2"/>
          <p:cNvSpPr txBox="1">
            <a:spLocks noGrp="1"/>
          </p:cNvSpPr>
          <p:nvPr>
            <p:ph type="ctrTitle"/>
          </p:nvPr>
        </p:nvSpPr>
        <p:spPr>
          <a:xfrm>
            <a:off x="1524001" y="1122363"/>
            <a:ext cx="914558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999"/>
            </a:lvl1pPr>
            <a:lvl2pPr lvl="1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92"/>
          <p:cNvSpPr txBox="1">
            <a:spLocks noGrp="1"/>
          </p:cNvSpPr>
          <p:nvPr>
            <p:ph type="subTitle" idx="1"/>
          </p:nvPr>
        </p:nvSpPr>
        <p:spPr>
          <a:xfrm>
            <a:off x="1524001" y="3602038"/>
            <a:ext cx="914558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8" name="Google Shape;338;p92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92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1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5120" y="409680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5120" y="1825560"/>
            <a:ext cx="513000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838080" y="4096800"/>
            <a:ext cx="10512720" cy="20739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1044720" y="0"/>
            <a:ext cx="11147400" cy="6858000"/>
          </a:xfrm>
          <a:prstGeom prst="rect">
            <a:avLst/>
          </a:prstGeom>
          <a:blipFill rotWithShape="0">
            <a:blip r:embed="rId15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205920" y="23400"/>
            <a:ext cx="9991800" cy="132228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2720" cy="434808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marL="342720" indent="-342720">
              <a:spcBef>
                <a:spcPts val="1423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742680" lvl="1" indent="-285480">
              <a:spcBef>
                <a:spcPts val="1137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143000" lvl="2" indent="-228600">
              <a:spcBef>
                <a:spcPts val="848"/>
              </a:spcBef>
              <a:buClr>
                <a:srgbClr val="000000"/>
              </a:buClr>
              <a:buFont typeface="Times New Roman"/>
              <a:buChar char="•"/>
              <a:tabLst>
                <a:tab pos="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600200" lvl="3" indent="-228600">
              <a:spcBef>
                <a:spcPts val="573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057400" lvl="4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pos="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057400" lvl="5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pos="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2057400" lvl="6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pos="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838080" y="6356160"/>
            <a:ext cx="2740320" cy="361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1/18/22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610480" y="6356160"/>
            <a:ext cx="2740320" cy="361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9866BB44-1D75-4C91-B79F-665EE5BEF4FD}" type="slidenum"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16"/>
          <a:stretch/>
        </p:blipFill>
        <p:spPr>
          <a:xfrm>
            <a:off x="10999800" y="166680"/>
            <a:ext cx="985680" cy="11844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044720" y="0"/>
            <a:ext cx="11147400" cy="6858000"/>
          </a:xfrm>
          <a:prstGeom prst="rect">
            <a:avLst/>
          </a:prstGeom>
          <a:blipFill rotWithShape="0">
            <a:blip r:embed="rId15">
              <a:alphaModFix amt="10000"/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PlaceHolder 2"/>
          <p:cNvSpPr>
            <a:spLocks noGrp="1"/>
          </p:cNvSpPr>
          <p:nvPr>
            <p:ph type="dt"/>
          </p:nvPr>
        </p:nvSpPr>
        <p:spPr>
          <a:xfrm>
            <a:off x="838080" y="6356160"/>
            <a:ext cx="2740320" cy="361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1/18/22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4038480" y="6356520"/>
            <a:ext cx="41148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PlaceHolder 4"/>
          <p:cNvSpPr>
            <a:spLocks noGrp="1"/>
          </p:cNvSpPr>
          <p:nvPr>
            <p:ph type="sldNum"/>
          </p:nvPr>
        </p:nvSpPr>
        <p:spPr>
          <a:xfrm>
            <a:off x="8610480" y="6356160"/>
            <a:ext cx="2740320" cy="3618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91A0466E-E075-4F61-BBDF-1E816E4B6F7F}" type="slidenum">
              <a:rPr lang="en-US" sz="1200" b="0" strike="noStrike" spc="-1">
                <a:solidFill>
                  <a:srgbClr val="FFFFFF"/>
                </a:solidFill>
                <a:latin typeface="Arial"/>
                <a:ea typeface="DejaVu San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11015280" y="244080"/>
            <a:ext cx="893880" cy="1074600"/>
          </a:xfrm>
          <a:prstGeom prst="rect">
            <a:avLst/>
          </a:prstGeom>
        </p:spPr>
        <p:txBody>
          <a:bodyPr lIns="90000" tIns="45000" rIns="90000" bIns="45000">
            <a:normAutofit/>
          </a:bodyPr>
          <a:lstStyle/>
          <a:p>
            <a:pPr marL="342720" indent="-342720">
              <a:spcBef>
                <a:spcPts val="1423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742680" lvl="1" indent="-285480">
              <a:spcBef>
                <a:spcPts val="1137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143000" lvl="2" indent="-228600">
              <a:spcBef>
                <a:spcPts val="848"/>
              </a:spcBef>
              <a:buClr>
                <a:srgbClr val="000000"/>
              </a:buClr>
              <a:buFont typeface="Times New Roman"/>
              <a:buChar char="•"/>
              <a:tabLst>
                <a:tab pos="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600200" lvl="3" indent="-228600">
              <a:spcBef>
                <a:spcPts val="573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057400" lvl="4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pos="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057400" lvl="5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pos="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2057400" lvl="6" indent="-228600">
              <a:spcBef>
                <a:spcPts val="286"/>
              </a:spcBef>
              <a:buClr>
                <a:srgbClr val="000000"/>
              </a:buClr>
              <a:buFont typeface="Times New Roman"/>
              <a:buChar char="»"/>
              <a:tabLst>
                <a:tab pos="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32" name="PlaceHolder 6"/>
          <p:cNvSpPr>
            <a:spLocks noGrp="1"/>
          </p:cNvSpPr>
          <p:nvPr>
            <p:ph type="title"/>
          </p:nvPr>
        </p:nvSpPr>
        <p:spPr>
          <a:xfrm>
            <a:off x="609480" y="272520"/>
            <a:ext cx="10969920" cy="1141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44712" y="0"/>
            <a:ext cx="11148877" cy="6858000"/>
          </a:xfrm>
          <a:prstGeom prst="rect">
            <a:avLst/>
          </a:prstGeom>
          <a:blipFill dpi="0" rotWithShape="1">
            <a:blip r:embed="rId18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74032" y="1"/>
            <a:ext cx="1051697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309" y="1825625"/>
            <a:ext cx="1051697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7DB0A-9BDE-4650-8C5E-60371A3C100A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42B4457-79FF-4660-B984-F5C3D8FDB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90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/>
        </p:nvSpPr>
        <p:spPr>
          <a:xfrm>
            <a:off x="1044712" y="0"/>
            <a:ext cx="11148877" cy="6858000"/>
          </a:xfrm>
          <a:prstGeom prst="rect">
            <a:avLst/>
          </a:prstGeom>
          <a:blipFill rotWithShape="1">
            <a:blip r:embed="rId14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6"/>
          <p:cNvSpPr txBox="1">
            <a:spLocks noGrp="1"/>
          </p:cNvSpPr>
          <p:nvPr>
            <p:ph type="title"/>
          </p:nvPr>
        </p:nvSpPr>
        <p:spPr>
          <a:xfrm>
            <a:off x="206402" y="23813"/>
            <a:ext cx="9994614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body" idx="1"/>
          </p:nvPr>
        </p:nvSpPr>
        <p:spPr>
          <a:xfrm>
            <a:off x="838309" y="1825625"/>
            <a:ext cx="10515381" cy="434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dt" idx="10"/>
          </p:nvPr>
        </p:nvSpPr>
        <p:spPr>
          <a:xfrm>
            <a:off x="838309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6"/>
          <p:cNvSpPr txBox="1"/>
          <p:nvPr/>
        </p:nvSpPr>
        <p:spPr>
          <a:xfrm>
            <a:off x="4039126" y="6356351"/>
            <a:ext cx="4115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6"/>
          <p:cNvSpPr txBox="1">
            <a:spLocks noGrp="1"/>
          </p:cNvSpPr>
          <p:nvPr>
            <p:ph type="sldNum" idx="12"/>
          </p:nvPr>
        </p:nvSpPr>
        <p:spPr>
          <a:xfrm>
            <a:off x="8611722" y="6356351"/>
            <a:ext cx="2741969" cy="3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150" name="Google Shape;150;p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001220" y="166688"/>
            <a:ext cx="985965" cy="11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94769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/>
        </p:nvSpPr>
        <p:spPr>
          <a:xfrm>
            <a:off x="1044711" y="0"/>
            <a:ext cx="11147289" cy="6858000"/>
          </a:xfrm>
          <a:prstGeom prst="rect">
            <a:avLst/>
          </a:prstGeom>
          <a:blipFill rotWithShape="1">
            <a:blip r:embed="rId14">
              <a:alphaModFix amt="1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206402" y="23812"/>
            <a:ext cx="998985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838309" y="1825625"/>
            <a:ext cx="10510619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lnSpc>
                <a:spcPct val="84000"/>
              </a:lnSpc>
              <a:spcBef>
                <a:spcPts val="1425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4000"/>
              </a:lnSpc>
              <a:spcBef>
                <a:spcPts val="113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4000"/>
              </a:lnSpc>
              <a:spcBef>
                <a:spcPts val="85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4000"/>
              </a:lnSpc>
              <a:spcBef>
                <a:spcPts val="575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4000"/>
              </a:lnSpc>
              <a:spcBef>
                <a:spcPts val="288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dt" idx="10"/>
          </p:nvPr>
        </p:nvSpPr>
        <p:spPr>
          <a:xfrm>
            <a:off x="838310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4039126" y="6356351"/>
            <a:ext cx="411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2"/>
          <p:cNvSpPr txBox="1">
            <a:spLocks noGrp="1"/>
          </p:cNvSpPr>
          <p:nvPr>
            <p:ph type="sldNum" idx="12"/>
          </p:nvPr>
        </p:nvSpPr>
        <p:spPr>
          <a:xfrm>
            <a:off x="8610134" y="6356350"/>
            <a:ext cx="2738794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999633" y="166688"/>
            <a:ext cx="985965" cy="1184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99888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ndsontechorg.weebly.com/new-member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handsontechorg.weebly.com/3d-printing.html" TargetMode="External"/><Relationship Id="rId5" Type="http://schemas.openxmlformats.org/officeDocument/2006/relationships/hyperlink" Target="https://handsontechorg.weebly.com/small-computers.html" TargetMode="External"/><Relationship Id="rId4" Type="http://schemas.openxmlformats.org/officeDocument/2006/relationships/hyperlink" Target="about:blank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Relationship Id="rId5" Type="http://schemas.openxmlformats.org/officeDocument/2006/relationships/hyperlink" Target="https://youtu.be/pCF7P7u8pDk" TargetMode="Externa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user-images.githubusercontent.com/53412304/148745637-946173ff-d5c7-4747-9fac-c8e4dd46d131.mp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ndsontechorg.weebly.com/new-member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hyperlink" Target="about:blan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H.O.T.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www.handsontech.org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Our Purpose:</a:t>
            </a:r>
          </a:p>
          <a:p>
            <a:endParaRPr lang="en-US" dirty="0"/>
          </a:p>
          <a:p>
            <a:r>
              <a:rPr lang="en-US" dirty="0"/>
              <a:t>Forum for interaction </a:t>
            </a:r>
          </a:p>
          <a:p>
            <a:pPr lvl="1"/>
            <a:r>
              <a:rPr lang="en-US" dirty="0"/>
              <a:t>Many hobbyists build/tinker in isolation</a:t>
            </a:r>
          </a:p>
          <a:p>
            <a:pPr lvl="1"/>
            <a:r>
              <a:rPr lang="en-US" dirty="0"/>
              <a:t>Make new friends with common tech interests</a:t>
            </a:r>
          </a:p>
          <a:p>
            <a:pPr lvl="1"/>
            <a:endParaRPr lang="en-US" dirty="0"/>
          </a:p>
          <a:p>
            <a:r>
              <a:rPr lang="en-US" dirty="0"/>
              <a:t>Learn together</a:t>
            </a:r>
          </a:p>
          <a:p>
            <a:pPr lvl="1"/>
            <a:r>
              <a:rPr lang="en-US" dirty="0"/>
              <a:t>Lots of fun new tech to explore</a:t>
            </a:r>
          </a:p>
          <a:p>
            <a:pPr lvl="1"/>
            <a:r>
              <a:rPr lang="en-US" dirty="0"/>
              <a:t>Share expertise, help each other</a:t>
            </a:r>
          </a:p>
          <a:p>
            <a:pPr lvl="1"/>
            <a:endParaRPr lang="en-US" dirty="0"/>
          </a:p>
          <a:p>
            <a:r>
              <a:rPr lang="en-US" dirty="0"/>
              <a:t>Build something</a:t>
            </a:r>
          </a:p>
          <a:p>
            <a:pPr lvl="1"/>
            <a:r>
              <a:rPr lang="en-US" dirty="0"/>
              <a:t>Hands-On learning</a:t>
            </a:r>
          </a:p>
          <a:p>
            <a:pPr lvl="1"/>
            <a:r>
              <a:rPr lang="en-US" dirty="0"/>
              <a:t>Make something fun &amp; useful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418" y="1690688"/>
            <a:ext cx="3251176" cy="39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8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06280" y="23760"/>
            <a:ext cx="999504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Let’s start simple...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838080" y="1825560"/>
            <a:ext cx="3368880" cy="435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6880" rIns="0" bIns="0">
            <a:noAutofit/>
          </a:bodyPr>
          <a:lstStyle/>
          <a:p>
            <a:pPr>
              <a:lnSpc>
                <a:spcPct val="84000"/>
              </a:lnSpc>
              <a:spcBef>
                <a:spcPts val="1423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Differential drive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Raspberry Pi 3B+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Geekworm UPS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RPLidar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Bosch BNO055 IMU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4"/>
          <a:stretch/>
        </p:blipFill>
        <p:spPr>
          <a:xfrm>
            <a:off x="4659840" y="1554480"/>
            <a:ext cx="6495840" cy="487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How Differential Drive Works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Picture 219"/>
          <p:cNvPicPr/>
          <p:nvPr/>
        </p:nvPicPr>
        <p:blipFill>
          <a:blip r:embed="rId4"/>
          <a:stretch/>
        </p:blipFill>
        <p:spPr>
          <a:xfrm>
            <a:off x="1282680" y="1986840"/>
            <a:ext cx="9325080" cy="396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320" rIns="0" bIns="0" anchor="ctr">
            <a:no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800" b="0" strike="noStrike" spc="-1">
                <a:solidFill>
                  <a:srgbClr val="FFFFFF"/>
                </a:solidFill>
                <a:latin typeface="Calibri"/>
              </a:rPr>
              <a:t>What will ROS do (and what do we need to do)?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4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1097280" y="2194560"/>
            <a:ext cx="9529200" cy="407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We will take care of the motor/encoder interface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We will let ROS do the rest: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Map the environment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Fuse wheel odometer and IMU data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Localize the robot on map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Plan the path to goal pose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Detect and avoid obstacles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5" name="Picture 224"/>
          <p:cNvPicPr/>
          <p:nvPr/>
        </p:nvPicPr>
        <p:blipFill>
          <a:blip r:embed="rId4"/>
          <a:stretch/>
        </p:blipFill>
        <p:spPr>
          <a:xfrm>
            <a:off x="731520" y="2926080"/>
            <a:ext cx="2022480" cy="11044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5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6"/>
          <a:stretch/>
        </p:blipFill>
        <p:spPr>
          <a:xfrm>
            <a:off x="7406640" y="2659680"/>
            <a:ext cx="4254120" cy="163800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7"/>
          <a:stretch/>
        </p:blipFill>
        <p:spPr>
          <a:xfrm>
            <a:off x="8321040" y="5303520"/>
            <a:ext cx="1078200" cy="1097280"/>
          </a:xfrm>
          <a:prstGeom prst="rect">
            <a:avLst/>
          </a:prstGeom>
          <a:ln>
            <a:noFill/>
          </a:ln>
        </p:spPr>
      </p:pic>
      <p:sp>
        <p:nvSpPr>
          <p:cNvPr id="229" name="TextShape 2"/>
          <p:cNvSpPr txBox="1"/>
          <p:nvPr/>
        </p:nvSpPr>
        <p:spPr>
          <a:xfrm>
            <a:off x="7944120" y="956520"/>
            <a:ext cx="2754360" cy="430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Encoder Publisher</a:t>
            </a:r>
          </a:p>
        </p:txBody>
      </p:sp>
      <p:sp>
        <p:nvSpPr>
          <p:cNvPr id="230" name="TextShape 3"/>
          <p:cNvSpPr txBox="1"/>
          <p:nvPr/>
        </p:nvSpPr>
        <p:spPr>
          <a:xfrm>
            <a:off x="3666960" y="869400"/>
            <a:ext cx="153396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Odometry</a:t>
            </a:r>
          </a:p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Publisher </a:t>
            </a:r>
          </a:p>
        </p:txBody>
      </p:sp>
      <p:sp>
        <p:nvSpPr>
          <p:cNvPr id="231" name="TextShape 4"/>
          <p:cNvSpPr txBox="1"/>
          <p:nvPr/>
        </p:nvSpPr>
        <p:spPr>
          <a:xfrm>
            <a:off x="4206240" y="5669280"/>
            <a:ext cx="2560320" cy="495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Motor Controller </a:t>
            </a:r>
          </a:p>
        </p:txBody>
      </p:sp>
      <p:sp>
        <p:nvSpPr>
          <p:cNvPr id="232" name="CustomShape 5"/>
          <p:cNvSpPr/>
          <p:nvPr/>
        </p:nvSpPr>
        <p:spPr>
          <a:xfrm rot="21067200">
            <a:off x="9039960" y="1581480"/>
            <a:ext cx="291600" cy="917640"/>
          </a:xfrm>
          <a:custGeom>
            <a:avLst/>
            <a:gdLst/>
            <a:ahLst/>
            <a:cxnLst/>
            <a:rect l="0" t="0" r="r" b="b"/>
            <a:pathLst>
              <a:path w="811" h="2551">
                <a:moveTo>
                  <a:pt x="302" y="2550"/>
                </a:moveTo>
                <a:lnTo>
                  <a:pt x="244" y="781"/>
                </a:lnTo>
                <a:lnTo>
                  <a:pt x="0" y="782"/>
                </a:lnTo>
                <a:lnTo>
                  <a:pt x="380" y="0"/>
                </a:lnTo>
                <a:lnTo>
                  <a:pt x="810" y="781"/>
                </a:lnTo>
                <a:lnTo>
                  <a:pt x="565" y="780"/>
                </a:lnTo>
                <a:lnTo>
                  <a:pt x="623" y="2550"/>
                </a:lnTo>
                <a:lnTo>
                  <a:pt x="302" y="255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6"/>
          <p:cNvSpPr/>
          <p:nvPr/>
        </p:nvSpPr>
        <p:spPr>
          <a:xfrm>
            <a:off x="5669280" y="1097280"/>
            <a:ext cx="1645920" cy="274320"/>
          </a:xfrm>
          <a:custGeom>
            <a:avLst/>
            <a:gdLst/>
            <a:ahLst/>
            <a:cxnLst/>
            <a:rect l="0" t="0" r="r" b="b"/>
            <a:pathLst>
              <a:path w="4574" h="764">
                <a:moveTo>
                  <a:pt x="4573" y="190"/>
                </a:moveTo>
                <a:lnTo>
                  <a:pt x="1143" y="190"/>
                </a:lnTo>
                <a:lnTo>
                  <a:pt x="1143" y="0"/>
                </a:lnTo>
                <a:lnTo>
                  <a:pt x="0" y="381"/>
                </a:lnTo>
                <a:lnTo>
                  <a:pt x="1143" y="763"/>
                </a:lnTo>
                <a:lnTo>
                  <a:pt x="1143" y="572"/>
                </a:lnTo>
                <a:lnTo>
                  <a:pt x="4573" y="572"/>
                </a:lnTo>
                <a:lnTo>
                  <a:pt x="4573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7"/>
          <p:cNvSpPr/>
          <p:nvPr/>
        </p:nvSpPr>
        <p:spPr>
          <a:xfrm rot="19292400">
            <a:off x="2316240" y="1987920"/>
            <a:ext cx="1347480" cy="274320"/>
          </a:xfrm>
          <a:custGeom>
            <a:avLst/>
            <a:gdLst/>
            <a:ahLst/>
            <a:cxnLst/>
            <a:rect l="0" t="0" r="r" b="b"/>
            <a:pathLst>
              <a:path w="3745" h="764">
                <a:moveTo>
                  <a:pt x="3744" y="187"/>
                </a:moveTo>
                <a:lnTo>
                  <a:pt x="935" y="191"/>
                </a:lnTo>
                <a:lnTo>
                  <a:pt x="935" y="0"/>
                </a:lnTo>
                <a:lnTo>
                  <a:pt x="0" y="382"/>
                </a:lnTo>
                <a:lnTo>
                  <a:pt x="937" y="763"/>
                </a:lnTo>
                <a:lnTo>
                  <a:pt x="936" y="573"/>
                </a:lnTo>
                <a:lnTo>
                  <a:pt x="3744" y="569"/>
                </a:lnTo>
                <a:lnTo>
                  <a:pt x="3744" y="18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8"/>
          <p:cNvSpPr/>
          <p:nvPr/>
        </p:nvSpPr>
        <p:spPr>
          <a:xfrm rot="1026000">
            <a:off x="9015480" y="4317480"/>
            <a:ext cx="274320" cy="914400"/>
          </a:xfrm>
          <a:custGeom>
            <a:avLst/>
            <a:gdLst/>
            <a:ahLst/>
            <a:cxnLst/>
            <a:rect l="0" t="0" r="r" b="b"/>
            <a:pathLst>
              <a:path w="764" h="2542">
                <a:moveTo>
                  <a:pt x="230" y="2541"/>
                </a:moveTo>
                <a:lnTo>
                  <a:pt x="230" y="779"/>
                </a:lnTo>
                <a:lnTo>
                  <a:pt x="0" y="779"/>
                </a:lnTo>
                <a:lnTo>
                  <a:pt x="381" y="0"/>
                </a:lnTo>
                <a:lnTo>
                  <a:pt x="763" y="779"/>
                </a:lnTo>
                <a:lnTo>
                  <a:pt x="533" y="778"/>
                </a:lnTo>
                <a:lnTo>
                  <a:pt x="534" y="2541"/>
                </a:lnTo>
                <a:lnTo>
                  <a:pt x="230" y="2541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9"/>
          <p:cNvSpPr/>
          <p:nvPr/>
        </p:nvSpPr>
        <p:spPr>
          <a:xfrm>
            <a:off x="6949440" y="5760720"/>
            <a:ext cx="1170360" cy="182880"/>
          </a:xfrm>
          <a:custGeom>
            <a:avLst/>
            <a:gdLst/>
            <a:ahLst/>
            <a:cxnLst/>
            <a:rect l="0" t="0" r="r" b="b"/>
            <a:pathLst>
              <a:path w="3253" h="510">
                <a:moveTo>
                  <a:pt x="0" y="127"/>
                </a:moveTo>
                <a:lnTo>
                  <a:pt x="2439" y="127"/>
                </a:lnTo>
                <a:lnTo>
                  <a:pt x="2439" y="0"/>
                </a:lnTo>
                <a:lnTo>
                  <a:pt x="3252" y="254"/>
                </a:lnTo>
                <a:lnTo>
                  <a:pt x="2439" y="509"/>
                </a:lnTo>
                <a:lnTo>
                  <a:pt x="2439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10"/>
          <p:cNvSpPr/>
          <p:nvPr/>
        </p:nvSpPr>
        <p:spPr>
          <a:xfrm rot="2373000">
            <a:off x="2387160" y="4902120"/>
            <a:ext cx="1645920" cy="274320"/>
          </a:xfrm>
          <a:custGeom>
            <a:avLst/>
            <a:gdLst/>
            <a:ahLst/>
            <a:cxnLst/>
            <a:rect l="0" t="0" r="r" b="b"/>
            <a:pathLst>
              <a:path w="4574" h="764">
                <a:moveTo>
                  <a:pt x="0" y="193"/>
                </a:moveTo>
                <a:lnTo>
                  <a:pt x="3429" y="190"/>
                </a:lnTo>
                <a:lnTo>
                  <a:pt x="3429" y="0"/>
                </a:lnTo>
                <a:lnTo>
                  <a:pt x="4573" y="380"/>
                </a:lnTo>
                <a:lnTo>
                  <a:pt x="3429" y="763"/>
                </a:lnTo>
                <a:lnTo>
                  <a:pt x="3430" y="571"/>
                </a:lnTo>
                <a:lnTo>
                  <a:pt x="1" y="575"/>
                </a:lnTo>
                <a:lnTo>
                  <a:pt x="0" y="193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TextShape 11"/>
          <p:cNvSpPr txBox="1"/>
          <p:nvPr/>
        </p:nvSpPr>
        <p:spPr>
          <a:xfrm>
            <a:off x="6059880" y="237240"/>
            <a:ext cx="1163880" cy="76860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/right_ticks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/left_ticks  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/act_vel     </a:t>
            </a:r>
          </a:p>
        </p:txBody>
      </p:sp>
      <p:sp>
        <p:nvSpPr>
          <p:cNvPr id="239" name="TextShape 12"/>
          <p:cNvSpPr txBox="1"/>
          <p:nvPr/>
        </p:nvSpPr>
        <p:spPr>
          <a:xfrm rot="19298400">
            <a:off x="2193480" y="1305720"/>
            <a:ext cx="881280" cy="59868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/odom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/tf </a:t>
            </a:r>
          </a:p>
        </p:txBody>
      </p:sp>
      <p:sp>
        <p:nvSpPr>
          <p:cNvPr id="240" name="TextShape 13"/>
          <p:cNvSpPr txBox="1"/>
          <p:nvPr/>
        </p:nvSpPr>
        <p:spPr>
          <a:xfrm rot="2279400">
            <a:off x="2251440" y="5139000"/>
            <a:ext cx="1037880" cy="54252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/cmd_vel</a:t>
            </a:r>
            <a:endParaRPr lang="en-US" sz="1600" b="0" strike="noStrike" spc="-1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lang="en-US" sz="1600" b="0" strike="noStrike" spc="-1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241" name="TextShape 14"/>
          <p:cNvSpPr txBox="1"/>
          <p:nvPr/>
        </p:nvSpPr>
        <p:spPr>
          <a:xfrm>
            <a:off x="2185560" y="-210600"/>
            <a:ext cx="180720" cy="36468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TextShape 15"/>
          <p:cNvSpPr txBox="1"/>
          <p:nvPr/>
        </p:nvSpPr>
        <p:spPr>
          <a:xfrm>
            <a:off x="4389120" y="2953080"/>
            <a:ext cx="1097280" cy="43020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Nodes</a:t>
            </a:r>
          </a:p>
        </p:txBody>
      </p:sp>
      <p:sp>
        <p:nvSpPr>
          <p:cNvPr id="243" name="TextShape 16"/>
          <p:cNvSpPr txBox="1"/>
          <p:nvPr/>
        </p:nvSpPr>
        <p:spPr>
          <a:xfrm>
            <a:off x="4023360" y="3474720"/>
            <a:ext cx="1942560" cy="34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Communicate via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17"/>
          <p:cNvSpPr txBox="1"/>
          <p:nvPr/>
        </p:nvSpPr>
        <p:spPr>
          <a:xfrm>
            <a:off x="4533120" y="3894840"/>
            <a:ext cx="889560" cy="31644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Topics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How ROS communication works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301760" y="1303200"/>
            <a:ext cx="9693360" cy="516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Roscore node is started first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000000"/>
              </a:buClr>
              <a:buFont typeface="Symbol" charset="2"/>
              <a:buChar char="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Coordinates communication between nodes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000000"/>
              </a:buClr>
              <a:buFont typeface="Symbol" charset="2"/>
              <a:buChar char="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Serves as master clock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000000"/>
              </a:buClr>
              <a:buFont typeface="Symbol" charset="2"/>
              <a:buChar char="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Parameter server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000000"/>
              </a:buClr>
              <a:buFont typeface="Symbol" charset="2"/>
              <a:buChar char="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Package manager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New nodes register with roscore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Specify topics they want to subscribe to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Specify topics they will publish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How ROS communication works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914400" y="1303200"/>
            <a:ext cx="10515600" cy="516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ROS communicates via TCP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Roscore is at ROS_MASTER_URI=http://raspi4:11311/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99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Picture 248"/>
          <p:cNvPicPr/>
          <p:nvPr/>
        </p:nvPicPr>
        <p:blipFill>
          <a:blip r:embed="rId4"/>
          <a:stretch/>
        </p:blipFill>
        <p:spPr>
          <a:xfrm>
            <a:off x="2928960" y="2743200"/>
            <a:ext cx="6215040" cy="376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1" name="Picture 250"/>
          <p:cNvPicPr/>
          <p:nvPr/>
        </p:nvPicPr>
        <p:blipFill>
          <a:blip r:embed="rId4"/>
          <a:stretch/>
        </p:blipFill>
        <p:spPr>
          <a:xfrm>
            <a:off x="731520" y="2926080"/>
            <a:ext cx="2022480" cy="110448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5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6"/>
          <a:stretch/>
        </p:blipFill>
        <p:spPr>
          <a:xfrm>
            <a:off x="7406640" y="2659680"/>
            <a:ext cx="4254120" cy="163800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7"/>
          <a:stretch/>
        </p:blipFill>
        <p:spPr>
          <a:xfrm>
            <a:off x="8321040" y="5303520"/>
            <a:ext cx="1078200" cy="1097280"/>
          </a:xfrm>
          <a:prstGeom prst="rect">
            <a:avLst/>
          </a:prstGeom>
          <a:ln>
            <a:noFill/>
          </a:ln>
        </p:spPr>
      </p:pic>
      <p:sp>
        <p:nvSpPr>
          <p:cNvPr id="255" name="TextShape 2"/>
          <p:cNvSpPr txBox="1"/>
          <p:nvPr/>
        </p:nvSpPr>
        <p:spPr>
          <a:xfrm>
            <a:off x="7944120" y="956520"/>
            <a:ext cx="2814480" cy="4978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Encoder Publisher</a:t>
            </a:r>
          </a:p>
        </p:txBody>
      </p:sp>
      <p:sp>
        <p:nvSpPr>
          <p:cNvPr id="256" name="TextShape 3"/>
          <p:cNvSpPr txBox="1"/>
          <p:nvPr/>
        </p:nvSpPr>
        <p:spPr>
          <a:xfrm>
            <a:off x="3666960" y="869400"/>
            <a:ext cx="153396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Odometry</a:t>
            </a:r>
          </a:p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Publisher </a:t>
            </a:r>
          </a:p>
        </p:txBody>
      </p:sp>
      <p:sp>
        <p:nvSpPr>
          <p:cNvPr id="257" name="TextShape 4"/>
          <p:cNvSpPr txBox="1"/>
          <p:nvPr/>
        </p:nvSpPr>
        <p:spPr>
          <a:xfrm>
            <a:off x="4206240" y="5669280"/>
            <a:ext cx="2560320" cy="495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Motor Controller </a:t>
            </a:r>
          </a:p>
        </p:txBody>
      </p:sp>
      <p:sp>
        <p:nvSpPr>
          <p:cNvPr id="258" name="CustomShape 5"/>
          <p:cNvSpPr/>
          <p:nvPr/>
        </p:nvSpPr>
        <p:spPr>
          <a:xfrm>
            <a:off x="8960040" y="1549440"/>
            <a:ext cx="291600" cy="917640"/>
          </a:xfrm>
          <a:custGeom>
            <a:avLst/>
            <a:gdLst/>
            <a:ahLst/>
            <a:cxnLst/>
            <a:rect l="0" t="0" r="r" b="b"/>
            <a:pathLst>
              <a:path w="811" h="2551">
                <a:moveTo>
                  <a:pt x="300" y="2550"/>
                </a:moveTo>
                <a:lnTo>
                  <a:pt x="244" y="781"/>
                </a:lnTo>
                <a:lnTo>
                  <a:pt x="0" y="781"/>
                </a:lnTo>
                <a:lnTo>
                  <a:pt x="381" y="0"/>
                </a:lnTo>
                <a:lnTo>
                  <a:pt x="810" y="781"/>
                </a:lnTo>
                <a:lnTo>
                  <a:pt x="566" y="781"/>
                </a:lnTo>
                <a:lnTo>
                  <a:pt x="622" y="2550"/>
                </a:lnTo>
                <a:lnTo>
                  <a:pt x="300" y="255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6"/>
          <p:cNvSpPr/>
          <p:nvPr/>
        </p:nvSpPr>
        <p:spPr>
          <a:xfrm>
            <a:off x="5669280" y="1097280"/>
            <a:ext cx="1645920" cy="274320"/>
          </a:xfrm>
          <a:custGeom>
            <a:avLst/>
            <a:gdLst/>
            <a:ahLst/>
            <a:cxnLst/>
            <a:rect l="0" t="0" r="r" b="b"/>
            <a:pathLst>
              <a:path w="4574" h="764">
                <a:moveTo>
                  <a:pt x="4573" y="190"/>
                </a:moveTo>
                <a:lnTo>
                  <a:pt x="1143" y="190"/>
                </a:lnTo>
                <a:lnTo>
                  <a:pt x="1143" y="0"/>
                </a:lnTo>
                <a:lnTo>
                  <a:pt x="0" y="381"/>
                </a:lnTo>
                <a:lnTo>
                  <a:pt x="1143" y="763"/>
                </a:lnTo>
                <a:lnTo>
                  <a:pt x="1143" y="572"/>
                </a:lnTo>
                <a:lnTo>
                  <a:pt x="4573" y="572"/>
                </a:lnTo>
                <a:lnTo>
                  <a:pt x="4573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7"/>
          <p:cNvSpPr/>
          <p:nvPr/>
        </p:nvSpPr>
        <p:spPr>
          <a:xfrm rot="19292400">
            <a:off x="2316240" y="1987920"/>
            <a:ext cx="1347480" cy="274320"/>
          </a:xfrm>
          <a:custGeom>
            <a:avLst/>
            <a:gdLst/>
            <a:ahLst/>
            <a:cxnLst/>
            <a:rect l="0" t="0" r="r" b="b"/>
            <a:pathLst>
              <a:path w="3745" h="764">
                <a:moveTo>
                  <a:pt x="3744" y="187"/>
                </a:moveTo>
                <a:lnTo>
                  <a:pt x="935" y="191"/>
                </a:lnTo>
                <a:lnTo>
                  <a:pt x="935" y="0"/>
                </a:lnTo>
                <a:lnTo>
                  <a:pt x="0" y="382"/>
                </a:lnTo>
                <a:lnTo>
                  <a:pt x="937" y="763"/>
                </a:lnTo>
                <a:lnTo>
                  <a:pt x="936" y="573"/>
                </a:lnTo>
                <a:lnTo>
                  <a:pt x="3744" y="569"/>
                </a:lnTo>
                <a:lnTo>
                  <a:pt x="3744" y="18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8"/>
          <p:cNvSpPr/>
          <p:nvPr/>
        </p:nvSpPr>
        <p:spPr>
          <a:xfrm rot="1026000">
            <a:off x="9015480" y="4317480"/>
            <a:ext cx="274320" cy="914400"/>
          </a:xfrm>
          <a:custGeom>
            <a:avLst/>
            <a:gdLst/>
            <a:ahLst/>
            <a:cxnLst/>
            <a:rect l="0" t="0" r="r" b="b"/>
            <a:pathLst>
              <a:path w="764" h="2542">
                <a:moveTo>
                  <a:pt x="230" y="2541"/>
                </a:moveTo>
                <a:lnTo>
                  <a:pt x="230" y="779"/>
                </a:lnTo>
                <a:lnTo>
                  <a:pt x="0" y="779"/>
                </a:lnTo>
                <a:lnTo>
                  <a:pt x="381" y="0"/>
                </a:lnTo>
                <a:lnTo>
                  <a:pt x="763" y="779"/>
                </a:lnTo>
                <a:lnTo>
                  <a:pt x="533" y="778"/>
                </a:lnTo>
                <a:lnTo>
                  <a:pt x="534" y="2541"/>
                </a:lnTo>
                <a:lnTo>
                  <a:pt x="230" y="2541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9"/>
          <p:cNvSpPr/>
          <p:nvPr/>
        </p:nvSpPr>
        <p:spPr>
          <a:xfrm>
            <a:off x="6949440" y="5760720"/>
            <a:ext cx="1170360" cy="182880"/>
          </a:xfrm>
          <a:custGeom>
            <a:avLst/>
            <a:gdLst/>
            <a:ahLst/>
            <a:cxnLst/>
            <a:rect l="0" t="0" r="r" b="b"/>
            <a:pathLst>
              <a:path w="3253" h="510">
                <a:moveTo>
                  <a:pt x="0" y="127"/>
                </a:moveTo>
                <a:lnTo>
                  <a:pt x="2439" y="127"/>
                </a:lnTo>
                <a:lnTo>
                  <a:pt x="2439" y="0"/>
                </a:lnTo>
                <a:lnTo>
                  <a:pt x="3252" y="254"/>
                </a:lnTo>
                <a:lnTo>
                  <a:pt x="2439" y="509"/>
                </a:lnTo>
                <a:lnTo>
                  <a:pt x="2439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10"/>
          <p:cNvSpPr/>
          <p:nvPr/>
        </p:nvSpPr>
        <p:spPr>
          <a:xfrm rot="2373000">
            <a:off x="2387160" y="4902120"/>
            <a:ext cx="1645920" cy="274320"/>
          </a:xfrm>
          <a:custGeom>
            <a:avLst/>
            <a:gdLst/>
            <a:ahLst/>
            <a:cxnLst/>
            <a:rect l="0" t="0" r="r" b="b"/>
            <a:pathLst>
              <a:path w="4574" h="764">
                <a:moveTo>
                  <a:pt x="0" y="193"/>
                </a:moveTo>
                <a:lnTo>
                  <a:pt x="3429" y="190"/>
                </a:lnTo>
                <a:lnTo>
                  <a:pt x="3429" y="0"/>
                </a:lnTo>
                <a:lnTo>
                  <a:pt x="4573" y="380"/>
                </a:lnTo>
                <a:lnTo>
                  <a:pt x="3429" y="763"/>
                </a:lnTo>
                <a:lnTo>
                  <a:pt x="3430" y="571"/>
                </a:lnTo>
                <a:lnTo>
                  <a:pt x="1" y="575"/>
                </a:lnTo>
                <a:lnTo>
                  <a:pt x="0" y="193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TextShape 11"/>
          <p:cNvSpPr txBox="1"/>
          <p:nvPr/>
        </p:nvSpPr>
        <p:spPr>
          <a:xfrm>
            <a:off x="6059880" y="237240"/>
            <a:ext cx="1163880" cy="76860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/right_ticks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/left_ticks  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/act_vel     </a:t>
            </a:r>
          </a:p>
        </p:txBody>
      </p:sp>
      <p:sp>
        <p:nvSpPr>
          <p:cNvPr id="265" name="TextShape 12"/>
          <p:cNvSpPr txBox="1"/>
          <p:nvPr/>
        </p:nvSpPr>
        <p:spPr>
          <a:xfrm rot="19298400">
            <a:off x="2193480" y="1305720"/>
            <a:ext cx="881280" cy="59868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/odom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/tf </a:t>
            </a:r>
          </a:p>
        </p:txBody>
      </p:sp>
      <p:sp>
        <p:nvSpPr>
          <p:cNvPr id="266" name="TextShape 13"/>
          <p:cNvSpPr txBox="1"/>
          <p:nvPr/>
        </p:nvSpPr>
        <p:spPr>
          <a:xfrm rot="2279400">
            <a:off x="2251440" y="5139000"/>
            <a:ext cx="1037880" cy="54252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/cmd_vel</a:t>
            </a:r>
            <a:endParaRPr lang="en-US" sz="1600" b="0" strike="noStrike" spc="-1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lang="en-US" sz="1600" b="0" strike="noStrike" spc="-1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267" name="TextShape 14"/>
          <p:cNvSpPr txBox="1"/>
          <p:nvPr/>
        </p:nvSpPr>
        <p:spPr>
          <a:xfrm>
            <a:off x="2185560" y="-210600"/>
            <a:ext cx="180720" cy="36468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CustomShape 15"/>
          <p:cNvSpPr/>
          <p:nvPr/>
        </p:nvSpPr>
        <p:spPr>
          <a:xfrm rot="2335200">
            <a:off x="1678320" y="4538520"/>
            <a:ext cx="2585520" cy="1440000"/>
          </a:xfrm>
          <a:prstGeom prst="ellipse">
            <a:avLst/>
          </a:prstGeom>
          <a:noFill/>
          <a:ln w="38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How ROS communication works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914400" y="1303200"/>
            <a:ext cx="10515600" cy="1167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A Message is published over a channel called a Topic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Example: the /cmd_vel topic contains a Twist message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423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457200" y="2405160"/>
            <a:ext cx="5419800" cy="433368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5762520" y="2405160"/>
            <a:ext cx="5934240" cy="433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Motor Controller Node to drive motors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Picture 273"/>
          <p:cNvPicPr/>
          <p:nvPr/>
        </p:nvPicPr>
        <p:blipFill>
          <a:blip r:embed="rId4"/>
          <a:stretch/>
        </p:blipFill>
        <p:spPr>
          <a:xfrm>
            <a:off x="5303880" y="1006560"/>
            <a:ext cx="5668920" cy="596736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784080" y="1303200"/>
            <a:ext cx="5486400" cy="516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Import rospy, Twist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Register w/ roscore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Subscribe to /cmd_vel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Listener()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Listener_callback()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423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Set loop rate to 10 Hz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Drive motors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Robot Steering tool used to steer robot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6224760" y="1012680"/>
            <a:ext cx="4827240" cy="586116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457200" y="1303200"/>
            <a:ext cx="10515600" cy="516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Standard GUI tool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Command-line launched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User setable velocities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X (Linear)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Theta Z (Angular)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423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Publishes /cmd_vel @ 10 Hz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423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Hands-On Tech club</a:t>
            </a:r>
            <a:br>
              <a:rPr lang="en-US" dirty="0"/>
            </a:br>
            <a:r>
              <a:rPr lang="en-US" dirty="0"/>
              <a:t>Two Groups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16294" y="2456961"/>
            <a:ext cx="2221248" cy="3667193"/>
            <a:chOff x="914408" y="1894970"/>
            <a:chExt cx="2247090" cy="4126452"/>
          </a:xfr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66000"/>
              </a:srgbClr>
            </a:outerShdw>
          </a:effectLst>
        </p:grpSpPr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1052216" y="2319232"/>
              <a:ext cx="1755775" cy="2270125"/>
              <a:chOff x="963826" y="1033255"/>
              <a:chExt cx="3896535" cy="5036984"/>
            </a:xfrm>
          </p:grpSpPr>
          <p:pic>
            <p:nvPicPr>
              <p:cNvPr id="5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826" y="1033255"/>
                <a:ext cx="3896535" cy="503698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sx="16000" sy="16000" algn="ctr" rotWithShape="0">
                  <a:srgbClr val="000000">
                    <a:alpha val="4313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Oval 5"/>
              <p:cNvSpPr/>
              <p:nvPr/>
            </p:nvSpPr>
            <p:spPr>
              <a:xfrm>
                <a:off x="1892232" y="2662111"/>
                <a:ext cx="2607012" cy="260701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  <a:sym typeface="Arial"/>
                </a:endParaRPr>
              </a:p>
            </p:txBody>
          </p:sp>
          <p:pic>
            <p:nvPicPr>
              <p:cNvPr id="7" name="Pictur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3397" y="3061514"/>
                <a:ext cx="1824681" cy="18246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1268459" y="4809271"/>
              <a:ext cx="1680519" cy="1212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solidFill>
                    <a:prstClr val="white"/>
                  </a:solidFill>
                  <a:latin typeface="Calibri" panose="020F0502020204030204"/>
                  <a:cs typeface="Arial"/>
                  <a:sym typeface="Arial"/>
                </a:rPr>
                <a:t>3D Printing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914408" y="1894970"/>
              <a:ext cx="2247090" cy="412645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436258" y="2529147"/>
            <a:ext cx="2141037" cy="3616186"/>
            <a:chOff x="6318397" y="1894970"/>
            <a:chExt cx="2247090" cy="4150763"/>
          </a:xfrm>
          <a:effectLst>
            <a:outerShdw blurRad="50800" dist="50800" dir="5400000" algn="ctr" rotWithShape="0">
              <a:srgbClr val="000000">
                <a:alpha val="64000"/>
              </a:srgbClr>
            </a:outerShdw>
          </a:effectLst>
        </p:grpSpPr>
        <p:grpSp>
          <p:nvGrpSpPr>
            <p:cNvPr id="16" name="Group 54"/>
            <p:cNvGrpSpPr>
              <a:grpSpLocks/>
            </p:cNvGrpSpPr>
            <p:nvPr/>
          </p:nvGrpSpPr>
          <p:grpSpPr bwMode="auto">
            <a:xfrm>
              <a:off x="6479235" y="2256525"/>
              <a:ext cx="1854200" cy="2395538"/>
              <a:chOff x="963826" y="1033255"/>
              <a:chExt cx="3896535" cy="5036984"/>
            </a:xfrm>
          </p:grpSpPr>
          <p:pic>
            <p:nvPicPr>
              <p:cNvPr id="17" name="Picture 5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826" y="1033255"/>
                <a:ext cx="3896535" cy="503698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50800" dir="5400000" sx="16000" sy="16000" algn="ctr" rotWithShape="0">
                  <a:srgbClr val="000000">
                    <a:alpha val="4313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Oval 17"/>
              <p:cNvSpPr/>
              <p:nvPr/>
            </p:nvSpPr>
            <p:spPr>
              <a:xfrm>
                <a:off x="1892232" y="2662111"/>
                <a:ext cx="2607012" cy="260701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  <a:sym typeface="Arial"/>
                </a:endParaRPr>
              </a:p>
            </p:txBody>
          </p:sp>
          <p:pic>
            <p:nvPicPr>
              <p:cNvPr id="19" name="Picture 5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3444" y="3153323"/>
                <a:ext cx="1624587" cy="1624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6437021" y="4809271"/>
              <a:ext cx="2120630" cy="123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solidFill>
                    <a:prstClr val="white"/>
                  </a:solidFill>
                  <a:latin typeface="Calibri" panose="020F0502020204030204"/>
                  <a:cs typeface="Arial"/>
                  <a:sym typeface="Arial"/>
                </a:rPr>
                <a:t>Small Computers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18397" y="1894970"/>
              <a:ext cx="2247090" cy="412645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  <a:sym typeface="Arial"/>
              </a:endParaRPr>
            </a:p>
          </p:txBody>
        </p: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045810F-A3DF-4816-BD72-F04B89D83B9E}"/>
              </a:ext>
            </a:extLst>
          </p:cNvPr>
          <p:cNvSpPr/>
          <p:nvPr/>
        </p:nvSpPr>
        <p:spPr>
          <a:xfrm rot="16200000">
            <a:off x="2749048" y="4017921"/>
            <a:ext cx="1967452" cy="617459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outerShdw blurRad="152400" dist="50800" dir="5400000" algn="ctr" rotWithShape="0">
              <a:srgbClr val="000000"/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8C8343C-5292-4601-92B0-559775DBB4D1}"/>
              </a:ext>
            </a:extLst>
          </p:cNvPr>
          <p:cNvSpPr/>
          <p:nvPr/>
        </p:nvSpPr>
        <p:spPr>
          <a:xfrm rot="5400000">
            <a:off x="7459279" y="3981828"/>
            <a:ext cx="1967452" cy="617459"/>
          </a:xfrm>
          <a:prstGeom prst="triangle">
            <a:avLst/>
          </a:prstGeom>
          <a:solidFill>
            <a:schemeClr val="accent4"/>
          </a:solidFill>
          <a:ln>
            <a:noFill/>
          </a:ln>
          <a:effectLst>
            <a:outerShdw blurRad="152400" dist="50800" dir="5400000" algn="ctr" rotWithShape="0">
              <a:srgbClr val="000000"/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0BB04-3770-43F7-93BE-36BDEFB6D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229" y="1960906"/>
            <a:ext cx="3375625" cy="4045693"/>
          </a:xfrm>
          <a:prstGeom prst="rect">
            <a:avLst/>
          </a:prstGeom>
          <a:effectLst>
            <a:outerShdw blurRad="203200" dist="50800" dir="5400000" sx="25000" sy="25000" algn="ctr" rotWithShape="0">
              <a:srgbClr val="000000">
                <a:alpha val="8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25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Use rqt_graph to show nodes / topics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Picture 279"/>
          <p:cNvPicPr/>
          <p:nvPr/>
        </p:nvPicPr>
        <p:blipFill>
          <a:blip r:embed="rId4"/>
          <a:stretch/>
        </p:blipFill>
        <p:spPr>
          <a:xfrm>
            <a:off x="395280" y="1554120"/>
            <a:ext cx="11401560" cy="502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Let’s combine two nodes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84080" y="1303200"/>
            <a:ext cx="10188720" cy="516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Combine motor_controller and encoder_publisher functions into a single node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4" name="Picture 283"/>
          <p:cNvPicPr/>
          <p:nvPr/>
        </p:nvPicPr>
        <p:blipFill>
          <a:blip r:embed="rId4"/>
          <a:stretch/>
        </p:blipFill>
        <p:spPr>
          <a:xfrm>
            <a:off x="731520" y="2926080"/>
            <a:ext cx="2022480" cy="110448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5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6"/>
          <a:stretch/>
        </p:blipFill>
        <p:spPr>
          <a:xfrm>
            <a:off x="7406640" y="2659680"/>
            <a:ext cx="4254120" cy="163800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7"/>
          <a:stretch/>
        </p:blipFill>
        <p:spPr>
          <a:xfrm>
            <a:off x="8321040" y="5303520"/>
            <a:ext cx="1078200" cy="1097280"/>
          </a:xfrm>
          <a:prstGeom prst="rect">
            <a:avLst/>
          </a:prstGeom>
          <a:ln>
            <a:noFill/>
          </a:ln>
        </p:spPr>
      </p:pic>
      <p:sp>
        <p:nvSpPr>
          <p:cNvPr id="288" name="TextShape 2"/>
          <p:cNvSpPr txBox="1"/>
          <p:nvPr/>
        </p:nvSpPr>
        <p:spPr>
          <a:xfrm>
            <a:off x="7944120" y="956520"/>
            <a:ext cx="2814480" cy="4978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Encoder Publisher</a:t>
            </a:r>
          </a:p>
        </p:txBody>
      </p:sp>
      <p:sp>
        <p:nvSpPr>
          <p:cNvPr id="289" name="TextShape 3"/>
          <p:cNvSpPr txBox="1"/>
          <p:nvPr/>
        </p:nvSpPr>
        <p:spPr>
          <a:xfrm>
            <a:off x="3666960" y="869400"/>
            <a:ext cx="153396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Odometry</a:t>
            </a:r>
          </a:p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Publisher </a:t>
            </a:r>
          </a:p>
        </p:txBody>
      </p:sp>
      <p:sp>
        <p:nvSpPr>
          <p:cNvPr id="290" name="TextShape 4"/>
          <p:cNvSpPr txBox="1"/>
          <p:nvPr/>
        </p:nvSpPr>
        <p:spPr>
          <a:xfrm>
            <a:off x="4206240" y="5669280"/>
            <a:ext cx="2560320" cy="495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Motor Controller </a:t>
            </a:r>
          </a:p>
        </p:txBody>
      </p:sp>
      <p:sp>
        <p:nvSpPr>
          <p:cNvPr id="291" name="CustomShape 5"/>
          <p:cNvSpPr/>
          <p:nvPr/>
        </p:nvSpPr>
        <p:spPr>
          <a:xfrm>
            <a:off x="8960040" y="1549440"/>
            <a:ext cx="291600" cy="917640"/>
          </a:xfrm>
          <a:custGeom>
            <a:avLst/>
            <a:gdLst/>
            <a:ahLst/>
            <a:cxnLst/>
            <a:rect l="0" t="0" r="r" b="b"/>
            <a:pathLst>
              <a:path w="811" h="2551">
                <a:moveTo>
                  <a:pt x="300" y="2550"/>
                </a:moveTo>
                <a:lnTo>
                  <a:pt x="244" y="781"/>
                </a:lnTo>
                <a:lnTo>
                  <a:pt x="0" y="781"/>
                </a:lnTo>
                <a:lnTo>
                  <a:pt x="381" y="0"/>
                </a:lnTo>
                <a:lnTo>
                  <a:pt x="810" y="781"/>
                </a:lnTo>
                <a:lnTo>
                  <a:pt x="566" y="781"/>
                </a:lnTo>
                <a:lnTo>
                  <a:pt x="622" y="2550"/>
                </a:lnTo>
                <a:lnTo>
                  <a:pt x="300" y="255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6"/>
          <p:cNvSpPr/>
          <p:nvPr/>
        </p:nvSpPr>
        <p:spPr>
          <a:xfrm>
            <a:off x="5669280" y="1097280"/>
            <a:ext cx="1645920" cy="274320"/>
          </a:xfrm>
          <a:custGeom>
            <a:avLst/>
            <a:gdLst/>
            <a:ahLst/>
            <a:cxnLst/>
            <a:rect l="0" t="0" r="r" b="b"/>
            <a:pathLst>
              <a:path w="4574" h="764">
                <a:moveTo>
                  <a:pt x="4573" y="190"/>
                </a:moveTo>
                <a:lnTo>
                  <a:pt x="1143" y="190"/>
                </a:lnTo>
                <a:lnTo>
                  <a:pt x="1143" y="0"/>
                </a:lnTo>
                <a:lnTo>
                  <a:pt x="0" y="381"/>
                </a:lnTo>
                <a:lnTo>
                  <a:pt x="1143" y="763"/>
                </a:lnTo>
                <a:lnTo>
                  <a:pt x="1143" y="572"/>
                </a:lnTo>
                <a:lnTo>
                  <a:pt x="4573" y="572"/>
                </a:lnTo>
                <a:lnTo>
                  <a:pt x="4573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7"/>
          <p:cNvSpPr/>
          <p:nvPr/>
        </p:nvSpPr>
        <p:spPr>
          <a:xfrm rot="19292400">
            <a:off x="2316240" y="1987920"/>
            <a:ext cx="1347480" cy="274320"/>
          </a:xfrm>
          <a:custGeom>
            <a:avLst/>
            <a:gdLst/>
            <a:ahLst/>
            <a:cxnLst/>
            <a:rect l="0" t="0" r="r" b="b"/>
            <a:pathLst>
              <a:path w="3745" h="764">
                <a:moveTo>
                  <a:pt x="3744" y="187"/>
                </a:moveTo>
                <a:lnTo>
                  <a:pt x="935" y="191"/>
                </a:lnTo>
                <a:lnTo>
                  <a:pt x="935" y="0"/>
                </a:lnTo>
                <a:lnTo>
                  <a:pt x="0" y="382"/>
                </a:lnTo>
                <a:lnTo>
                  <a:pt x="937" y="763"/>
                </a:lnTo>
                <a:lnTo>
                  <a:pt x="936" y="573"/>
                </a:lnTo>
                <a:lnTo>
                  <a:pt x="3744" y="569"/>
                </a:lnTo>
                <a:lnTo>
                  <a:pt x="3744" y="18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8"/>
          <p:cNvSpPr/>
          <p:nvPr/>
        </p:nvSpPr>
        <p:spPr>
          <a:xfrm rot="1026000">
            <a:off x="9015480" y="4317480"/>
            <a:ext cx="274320" cy="914400"/>
          </a:xfrm>
          <a:custGeom>
            <a:avLst/>
            <a:gdLst/>
            <a:ahLst/>
            <a:cxnLst/>
            <a:rect l="0" t="0" r="r" b="b"/>
            <a:pathLst>
              <a:path w="764" h="2542">
                <a:moveTo>
                  <a:pt x="230" y="2541"/>
                </a:moveTo>
                <a:lnTo>
                  <a:pt x="230" y="779"/>
                </a:lnTo>
                <a:lnTo>
                  <a:pt x="0" y="779"/>
                </a:lnTo>
                <a:lnTo>
                  <a:pt x="381" y="0"/>
                </a:lnTo>
                <a:lnTo>
                  <a:pt x="763" y="779"/>
                </a:lnTo>
                <a:lnTo>
                  <a:pt x="533" y="778"/>
                </a:lnTo>
                <a:lnTo>
                  <a:pt x="534" y="2541"/>
                </a:lnTo>
                <a:lnTo>
                  <a:pt x="230" y="2541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9"/>
          <p:cNvSpPr/>
          <p:nvPr/>
        </p:nvSpPr>
        <p:spPr>
          <a:xfrm>
            <a:off x="6949440" y="5760720"/>
            <a:ext cx="1170360" cy="182880"/>
          </a:xfrm>
          <a:custGeom>
            <a:avLst/>
            <a:gdLst/>
            <a:ahLst/>
            <a:cxnLst/>
            <a:rect l="0" t="0" r="r" b="b"/>
            <a:pathLst>
              <a:path w="3253" h="510">
                <a:moveTo>
                  <a:pt x="0" y="127"/>
                </a:moveTo>
                <a:lnTo>
                  <a:pt x="2439" y="127"/>
                </a:lnTo>
                <a:lnTo>
                  <a:pt x="2439" y="0"/>
                </a:lnTo>
                <a:lnTo>
                  <a:pt x="3252" y="254"/>
                </a:lnTo>
                <a:lnTo>
                  <a:pt x="2439" y="509"/>
                </a:lnTo>
                <a:lnTo>
                  <a:pt x="2439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10"/>
          <p:cNvSpPr/>
          <p:nvPr/>
        </p:nvSpPr>
        <p:spPr>
          <a:xfrm rot="2373000">
            <a:off x="2387160" y="4902120"/>
            <a:ext cx="1645920" cy="274320"/>
          </a:xfrm>
          <a:custGeom>
            <a:avLst/>
            <a:gdLst/>
            <a:ahLst/>
            <a:cxnLst/>
            <a:rect l="0" t="0" r="r" b="b"/>
            <a:pathLst>
              <a:path w="4574" h="764">
                <a:moveTo>
                  <a:pt x="0" y="193"/>
                </a:moveTo>
                <a:lnTo>
                  <a:pt x="3429" y="190"/>
                </a:lnTo>
                <a:lnTo>
                  <a:pt x="3429" y="0"/>
                </a:lnTo>
                <a:lnTo>
                  <a:pt x="4573" y="380"/>
                </a:lnTo>
                <a:lnTo>
                  <a:pt x="3429" y="763"/>
                </a:lnTo>
                <a:lnTo>
                  <a:pt x="3430" y="571"/>
                </a:lnTo>
                <a:lnTo>
                  <a:pt x="1" y="575"/>
                </a:lnTo>
                <a:lnTo>
                  <a:pt x="0" y="193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TextShape 11"/>
          <p:cNvSpPr txBox="1"/>
          <p:nvPr/>
        </p:nvSpPr>
        <p:spPr>
          <a:xfrm>
            <a:off x="6059880" y="237240"/>
            <a:ext cx="1163880" cy="76860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/right_ticks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/left_ticks  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/act_vel     </a:t>
            </a:r>
          </a:p>
        </p:txBody>
      </p:sp>
      <p:sp>
        <p:nvSpPr>
          <p:cNvPr id="298" name="TextShape 12"/>
          <p:cNvSpPr txBox="1"/>
          <p:nvPr/>
        </p:nvSpPr>
        <p:spPr>
          <a:xfrm rot="19298400">
            <a:off x="2193480" y="1305720"/>
            <a:ext cx="881280" cy="59868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/odom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/tf </a:t>
            </a:r>
          </a:p>
        </p:txBody>
      </p:sp>
      <p:sp>
        <p:nvSpPr>
          <p:cNvPr id="299" name="TextShape 13"/>
          <p:cNvSpPr txBox="1"/>
          <p:nvPr/>
        </p:nvSpPr>
        <p:spPr>
          <a:xfrm rot="2279400">
            <a:off x="2251440" y="5139000"/>
            <a:ext cx="1037880" cy="54252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/cmd_vel</a:t>
            </a:r>
            <a:endParaRPr lang="en-US" sz="1600" b="0" strike="noStrike" spc="-1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lang="en-US" sz="1600" b="0" strike="noStrike" spc="-1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300" name="TextShape 14"/>
          <p:cNvSpPr txBox="1"/>
          <p:nvPr/>
        </p:nvSpPr>
        <p:spPr>
          <a:xfrm>
            <a:off x="2185560" y="-210600"/>
            <a:ext cx="180720" cy="36468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CustomShape 15"/>
          <p:cNvSpPr/>
          <p:nvPr/>
        </p:nvSpPr>
        <p:spPr>
          <a:xfrm>
            <a:off x="3931920" y="5029200"/>
            <a:ext cx="3017520" cy="1645920"/>
          </a:xfrm>
          <a:prstGeom prst="ellipse">
            <a:avLst/>
          </a:prstGeom>
          <a:noFill/>
          <a:ln w="38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16"/>
          <p:cNvSpPr/>
          <p:nvPr/>
        </p:nvSpPr>
        <p:spPr>
          <a:xfrm>
            <a:off x="7772400" y="365760"/>
            <a:ext cx="3017520" cy="1645920"/>
          </a:xfrm>
          <a:prstGeom prst="ellipse">
            <a:avLst/>
          </a:prstGeom>
          <a:noFill/>
          <a:ln w="3816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4" name="Picture 303"/>
          <p:cNvPicPr/>
          <p:nvPr/>
        </p:nvPicPr>
        <p:blipFill>
          <a:blip r:embed="rId4"/>
          <a:stretch/>
        </p:blipFill>
        <p:spPr>
          <a:xfrm>
            <a:off x="731520" y="2926080"/>
            <a:ext cx="2022480" cy="110448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5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  <p:pic>
        <p:nvPicPr>
          <p:cNvPr id="306" name="Picture 305"/>
          <p:cNvPicPr/>
          <p:nvPr/>
        </p:nvPicPr>
        <p:blipFill>
          <a:blip r:embed="rId6"/>
          <a:stretch/>
        </p:blipFill>
        <p:spPr>
          <a:xfrm>
            <a:off x="7315200" y="4663440"/>
            <a:ext cx="4254120" cy="1638000"/>
          </a:xfrm>
          <a:prstGeom prst="rect">
            <a:avLst/>
          </a:prstGeom>
          <a:ln>
            <a:noFill/>
          </a:ln>
        </p:spPr>
      </p:pic>
      <p:pic>
        <p:nvPicPr>
          <p:cNvPr id="307" name="Picture 306"/>
          <p:cNvPicPr/>
          <p:nvPr/>
        </p:nvPicPr>
        <p:blipFill>
          <a:blip r:embed="rId7"/>
          <a:stretch/>
        </p:blipFill>
        <p:spPr>
          <a:xfrm>
            <a:off x="8961120" y="2468880"/>
            <a:ext cx="1078200" cy="1097280"/>
          </a:xfrm>
          <a:prstGeom prst="rect">
            <a:avLst/>
          </a:prstGeom>
          <a:ln>
            <a:noFill/>
          </a:ln>
        </p:spPr>
      </p:pic>
      <p:sp>
        <p:nvSpPr>
          <p:cNvPr id="308" name="TextShape 2"/>
          <p:cNvSpPr txBox="1"/>
          <p:nvPr/>
        </p:nvSpPr>
        <p:spPr>
          <a:xfrm>
            <a:off x="4776120" y="3159720"/>
            <a:ext cx="2814480" cy="497880"/>
          </a:xfrm>
          <a:prstGeom prst="rect">
            <a:avLst/>
          </a:prstGeom>
          <a:solidFill>
            <a:srgbClr val="FFAA95"/>
          </a:solidFill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   Motor_Encoder</a:t>
            </a:r>
          </a:p>
        </p:txBody>
      </p:sp>
      <p:sp>
        <p:nvSpPr>
          <p:cNvPr id="309" name="TextShape 3"/>
          <p:cNvSpPr txBox="1"/>
          <p:nvPr/>
        </p:nvSpPr>
        <p:spPr>
          <a:xfrm>
            <a:off x="3666960" y="869400"/>
            <a:ext cx="153396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Odometry</a:t>
            </a:r>
          </a:p>
          <a:p>
            <a:r>
              <a:rPr lang="en-US" sz="2400" b="0" strike="noStrike" spc="-1">
                <a:solidFill>
                  <a:srgbClr val="000000"/>
                </a:solidFill>
                <a:highlight>
                  <a:srgbClr val="FFAA95"/>
                </a:highlight>
                <a:latin typeface="Arial"/>
              </a:rPr>
              <a:t>Publisher </a:t>
            </a:r>
          </a:p>
        </p:txBody>
      </p:sp>
      <p:sp>
        <p:nvSpPr>
          <p:cNvPr id="310" name="CustomShape 4"/>
          <p:cNvSpPr/>
          <p:nvPr/>
        </p:nvSpPr>
        <p:spPr>
          <a:xfrm rot="10799400">
            <a:off x="9380880" y="3667320"/>
            <a:ext cx="291600" cy="917640"/>
          </a:xfrm>
          <a:custGeom>
            <a:avLst/>
            <a:gdLst/>
            <a:ahLst/>
            <a:cxnLst/>
            <a:rect l="0" t="0" r="r" b="b"/>
            <a:pathLst>
              <a:path w="811" h="2551">
                <a:moveTo>
                  <a:pt x="300" y="2550"/>
                </a:moveTo>
                <a:lnTo>
                  <a:pt x="244" y="781"/>
                </a:lnTo>
                <a:lnTo>
                  <a:pt x="0" y="781"/>
                </a:lnTo>
                <a:lnTo>
                  <a:pt x="381" y="0"/>
                </a:lnTo>
                <a:lnTo>
                  <a:pt x="810" y="781"/>
                </a:lnTo>
                <a:lnTo>
                  <a:pt x="566" y="781"/>
                </a:lnTo>
                <a:lnTo>
                  <a:pt x="622" y="2550"/>
                </a:lnTo>
                <a:lnTo>
                  <a:pt x="300" y="2550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5"/>
          <p:cNvSpPr/>
          <p:nvPr/>
        </p:nvSpPr>
        <p:spPr>
          <a:xfrm rot="2700000">
            <a:off x="4857840" y="2144520"/>
            <a:ext cx="1265400" cy="274320"/>
          </a:xfrm>
          <a:custGeom>
            <a:avLst/>
            <a:gdLst/>
            <a:ahLst/>
            <a:cxnLst/>
            <a:rect l="0" t="0" r="r" b="b"/>
            <a:pathLst>
              <a:path w="3516" h="764">
                <a:moveTo>
                  <a:pt x="3515" y="190"/>
                </a:moveTo>
                <a:lnTo>
                  <a:pt x="879" y="189"/>
                </a:lnTo>
                <a:lnTo>
                  <a:pt x="879" y="0"/>
                </a:lnTo>
                <a:lnTo>
                  <a:pt x="0" y="381"/>
                </a:lnTo>
                <a:lnTo>
                  <a:pt x="879" y="763"/>
                </a:lnTo>
                <a:lnTo>
                  <a:pt x="879" y="572"/>
                </a:lnTo>
                <a:lnTo>
                  <a:pt x="3515" y="572"/>
                </a:lnTo>
                <a:lnTo>
                  <a:pt x="3515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6"/>
          <p:cNvSpPr/>
          <p:nvPr/>
        </p:nvSpPr>
        <p:spPr>
          <a:xfrm rot="19292400">
            <a:off x="2316240" y="1987920"/>
            <a:ext cx="1347480" cy="274320"/>
          </a:xfrm>
          <a:custGeom>
            <a:avLst/>
            <a:gdLst/>
            <a:ahLst/>
            <a:cxnLst/>
            <a:rect l="0" t="0" r="r" b="b"/>
            <a:pathLst>
              <a:path w="3745" h="764">
                <a:moveTo>
                  <a:pt x="3744" y="187"/>
                </a:moveTo>
                <a:lnTo>
                  <a:pt x="935" y="191"/>
                </a:lnTo>
                <a:lnTo>
                  <a:pt x="935" y="0"/>
                </a:lnTo>
                <a:lnTo>
                  <a:pt x="0" y="382"/>
                </a:lnTo>
                <a:lnTo>
                  <a:pt x="937" y="763"/>
                </a:lnTo>
                <a:lnTo>
                  <a:pt x="936" y="573"/>
                </a:lnTo>
                <a:lnTo>
                  <a:pt x="3744" y="569"/>
                </a:lnTo>
                <a:lnTo>
                  <a:pt x="3744" y="18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7"/>
          <p:cNvSpPr/>
          <p:nvPr/>
        </p:nvSpPr>
        <p:spPr>
          <a:xfrm rot="4533600">
            <a:off x="8132040" y="2787840"/>
            <a:ext cx="274320" cy="914400"/>
          </a:xfrm>
          <a:custGeom>
            <a:avLst/>
            <a:gdLst/>
            <a:ahLst/>
            <a:cxnLst/>
            <a:rect l="0" t="0" r="r" b="b"/>
            <a:pathLst>
              <a:path w="763" h="2543">
                <a:moveTo>
                  <a:pt x="231" y="2542"/>
                </a:moveTo>
                <a:lnTo>
                  <a:pt x="230" y="779"/>
                </a:lnTo>
                <a:lnTo>
                  <a:pt x="0" y="780"/>
                </a:lnTo>
                <a:lnTo>
                  <a:pt x="380" y="0"/>
                </a:lnTo>
                <a:lnTo>
                  <a:pt x="762" y="779"/>
                </a:lnTo>
                <a:lnTo>
                  <a:pt x="533" y="780"/>
                </a:lnTo>
                <a:lnTo>
                  <a:pt x="534" y="2541"/>
                </a:lnTo>
                <a:lnTo>
                  <a:pt x="231" y="2542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8"/>
          <p:cNvSpPr/>
          <p:nvPr/>
        </p:nvSpPr>
        <p:spPr>
          <a:xfrm rot="12908400">
            <a:off x="7732440" y="3954240"/>
            <a:ext cx="1393200" cy="220680"/>
          </a:xfrm>
          <a:custGeom>
            <a:avLst/>
            <a:gdLst/>
            <a:ahLst/>
            <a:cxnLst/>
            <a:rect l="0" t="0" r="r" b="b"/>
            <a:pathLst>
              <a:path w="3872" h="615">
                <a:moveTo>
                  <a:pt x="0" y="156"/>
                </a:moveTo>
                <a:lnTo>
                  <a:pt x="2903" y="153"/>
                </a:lnTo>
                <a:lnTo>
                  <a:pt x="2903" y="0"/>
                </a:lnTo>
                <a:lnTo>
                  <a:pt x="3871" y="306"/>
                </a:lnTo>
                <a:lnTo>
                  <a:pt x="2904" y="614"/>
                </a:lnTo>
                <a:lnTo>
                  <a:pt x="2904" y="460"/>
                </a:lnTo>
                <a:lnTo>
                  <a:pt x="1" y="463"/>
                </a:lnTo>
                <a:lnTo>
                  <a:pt x="0" y="156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9"/>
          <p:cNvSpPr/>
          <p:nvPr/>
        </p:nvSpPr>
        <p:spPr>
          <a:xfrm>
            <a:off x="3026880" y="3291840"/>
            <a:ext cx="1453680" cy="274320"/>
          </a:xfrm>
          <a:custGeom>
            <a:avLst/>
            <a:gdLst/>
            <a:ahLst/>
            <a:cxnLst/>
            <a:rect l="0" t="0" r="r" b="b"/>
            <a:pathLst>
              <a:path w="4040" h="764">
                <a:moveTo>
                  <a:pt x="0" y="190"/>
                </a:moveTo>
                <a:lnTo>
                  <a:pt x="3029" y="190"/>
                </a:lnTo>
                <a:lnTo>
                  <a:pt x="3029" y="0"/>
                </a:lnTo>
                <a:lnTo>
                  <a:pt x="4039" y="381"/>
                </a:lnTo>
                <a:lnTo>
                  <a:pt x="3029" y="763"/>
                </a:lnTo>
                <a:lnTo>
                  <a:pt x="3029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TextShape 10"/>
          <p:cNvSpPr txBox="1"/>
          <p:nvPr/>
        </p:nvSpPr>
        <p:spPr>
          <a:xfrm rot="2700000">
            <a:off x="5587560" y="1401120"/>
            <a:ext cx="1163880" cy="76860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/right_ticks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/left_ticks  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/act_vel     </a:t>
            </a:r>
          </a:p>
        </p:txBody>
      </p:sp>
      <p:sp>
        <p:nvSpPr>
          <p:cNvPr id="317" name="TextShape 11"/>
          <p:cNvSpPr txBox="1"/>
          <p:nvPr/>
        </p:nvSpPr>
        <p:spPr>
          <a:xfrm rot="19298400">
            <a:off x="2193480" y="1305720"/>
            <a:ext cx="881280" cy="59868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/odom</a:t>
            </a:r>
          </a:p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/tf </a:t>
            </a:r>
          </a:p>
        </p:txBody>
      </p:sp>
      <p:sp>
        <p:nvSpPr>
          <p:cNvPr id="318" name="TextShape 12"/>
          <p:cNvSpPr txBox="1"/>
          <p:nvPr/>
        </p:nvSpPr>
        <p:spPr>
          <a:xfrm>
            <a:off x="3200400" y="3755160"/>
            <a:ext cx="1037880" cy="542520"/>
          </a:xfrm>
          <a:prstGeom prst="rect">
            <a:avLst/>
          </a:prstGeom>
          <a:solidFill>
            <a:srgbClr val="FFFFA6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highlight>
                  <a:srgbClr val="FFFFA6"/>
                </a:highlight>
                <a:latin typeface="Arial"/>
              </a:rPr>
              <a:t>/cmd_vel</a:t>
            </a:r>
            <a:endParaRPr lang="en-US" sz="1600" b="0" strike="noStrike" spc="-1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  <a:p>
            <a:endParaRPr lang="en-US" sz="1600" b="0" strike="noStrike" spc="-1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319" name="TextShape 13"/>
          <p:cNvSpPr txBox="1"/>
          <p:nvPr/>
        </p:nvSpPr>
        <p:spPr>
          <a:xfrm>
            <a:off x="2185560" y="-210600"/>
            <a:ext cx="180720" cy="3646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motor_encoder Node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784080" y="1303200"/>
            <a:ext cx="10188720" cy="516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motor_controller and encoder_publisher functions combined into a single node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Registers w/ roscore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Subscribes to /cmd_vel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Sends PWM signals to L298N motor driver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Counts encoder ticks and Publishes topics: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/right_ticks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/left_ticks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/act_vel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Counting encoder ticks on RasPi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2194560" y="2103120"/>
            <a:ext cx="8229600" cy="438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Use pigpio to give gpio pins </a:t>
            </a:r>
            <a:r>
              <a:rPr lang="en-US" sz="3200" b="0" i="1" strike="noStrike" spc="-1">
                <a:solidFill>
                  <a:srgbClr val="FFFFFF"/>
                </a:solidFill>
                <a:latin typeface="Arial"/>
              </a:rPr>
              <a:t>super powers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All gpio pins enabled as interrupts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PWM output enabled on all pins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1423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Drive motors from /cmd_vel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Picture 324"/>
          <p:cNvPicPr/>
          <p:nvPr/>
        </p:nvPicPr>
        <p:blipFill>
          <a:blip r:embed="rId4"/>
          <a:stretch/>
        </p:blipFill>
        <p:spPr>
          <a:xfrm>
            <a:off x="7977960" y="1280160"/>
            <a:ext cx="3260520" cy="256032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640080" y="1371600"/>
            <a:ext cx="8412480" cy="521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Find wheel velocity from /cmd_vel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vel_R = vel_T + (vel_Theta * W/2)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vel_L = vel_T - (vel_Theta * W/2)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For each wheel (motor):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Convert vel to tick rate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Convert tick rate to PWM value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 error TR = target TR - actual TR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Use PID loop to trim PWM value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Send adjusted PWM value to motor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Picture 326"/>
          <p:cNvPicPr/>
          <p:nvPr/>
        </p:nvPicPr>
        <p:blipFill>
          <a:blip r:embed="rId5"/>
          <a:stretch/>
        </p:blipFill>
        <p:spPr>
          <a:xfrm>
            <a:off x="7977960" y="3493800"/>
            <a:ext cx="3260520" cy="285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Test: Does /act_vel match /cmd_vel?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1134000" y="1554480"/>
            <a:ext cx="3841560" cy="46634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5543640" y="1463040"/>
            <a:ext cx="5019120" cy="466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odometry_publisher Node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784080" y="1303200"/>
            <a:ext cx="6988320" cy="516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Registers w/ roscore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Subscribes to topics: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/right_ticks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/left_ticks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/act_vel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Publishes topics: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/odom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 Broadcasts /tf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How Wheel Odometry Works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Picture 333"/>
          <p:cNvPicPr/>
          <p:nvPr/>
        </p:nvPicPr>
        <p:blipFill>
          <a:blip r:embed="rId4"/>
          <a:stretch/>
        </p:blipFill>
        <p:spPr>
          <a:xfrm>
            <a:off x="8055360" y="2377440"/>
            <a:ext cx="3648960" cy="286524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822960" y="1371600"/>
            <a:ext cx="7132320" cy="502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Use encoder pulses to dead-reckon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Robot’s position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Robot’s velocity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Find wheel velocity from /cmd_vel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vel_R = vel_T + (vel_Theta * W/2)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vel_L = vel_T - (vel_Theta * W/2)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 Publish /odom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 Broadcast /tf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"/>
          <p:cNvSpPr txBox="1"/>
          <p:nvPr/>
        </p:nvSpPr>
        <p:spPr>
          <a:xfrm>
            <a:off x="207170" y="23812"/>
            <a:ext cx="10733087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4400"/>
            </a:pPr>
            <a:r>
              <a:rPr lang="en-US" sz="4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to the club? Welcome!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7" name="Google Shape;377;p3"/>
          <p:cNvSpPr txBox="1"/>
          <p:nvPr/>
        </p:nvSpPr>
        <p:spPr>
          <a:xfrm>
            <a:off x="494507" y="1349376"/>
            <a:ext cx="11202987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7011">
              <a:lnSpc>
                <a:spcPct val="90000"/>
              </a:lnSpc>
              <a:buClr>
                <a:srgbClr val="FFC000"/>
              </a:buClr>
              <a:buSzPts val="4000"/>
            </a:pPr>
            <a:r>
              <a:rPr lang="en-US" sz="4000" ker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Wondering what H.O.T. is all about?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28600" indent="-227012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is a hands-on group, so we may be in the middle of a </a:t>
            </a:r>
            <a:r>
              <a:rPr lang="en-US" sz="2800" i="1" u="sng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series of meetings</a:t>
            </a:r>
            <a:r>
              <a:rPr lang="en-US" sz="2800" i="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our way to building something interesting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28600" indent="-22701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800"/>
            </a:pPr>
            <a:r>
              <a:rPr lang="en-US" sz="2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28600" indent="-227012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 to </a:t>
            </a:r>
            <a:r>
              <a:rPr lang="en-US" sz="2800" u="sng" kern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handsontech.org&gt;New Members</a:t>
            </a:r>
            <a:r>
              <a:rPr lang="en-US" sz="2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a specially designed launching point for new members!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28600" indent="-22701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1100"/>
            </a:pPr>
            <a:endParaRPr sz="11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7012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take the time to look through a few presentations at </a:t>
            </a:r>
            <a:r>
              <a:rPr lang="en-US" sz="2800" u="sng" kern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sz="2800" u="sng" kern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2800" u="sng" kern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andsontech.org&gt;Small Computers </a:t>
            </a:r>
            <a:r>
              <a:rPr lang="en-US" sz="2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2800" u="sng" kern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handsontech.org&gt;3D Printing</a:t>
            </a:r>
            <a:r>
              <a:rPr lang="en-US" sz="2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85800" lvl="1" indent="-227012">
              <a:lnSpc>
                <a:spcPct val="90000"/>
              </a:lnSpc>
              <a:spcBef>
                <a:spcPts val="5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 always available online after our meetings for reference and as self-paced projects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28600" indent="-227011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ts val="2800"/>
            </a:pPr>
            <a:endParaRPr sz="28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28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612720" y="23760"/>
            <a:ext cx="999504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Coordinate Frames 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Picture 336"/>
          <p:cNvPicPr/>
          <p:nvPr/>
        </p:nvPicPr>
        <p:blipFill>
          <a:blip r:embed="rId4"/>
          <a:stretch/>
        </p:blipFill>
        <p:spPr>
          <a:xfrm>
            <a:off x="1851120" y="1189080"/>
            <a:ext cx="8207280" cy="543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612720" y="23760"/>
            <a:ext cx="999504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Coordinate Frames of our Robot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Picture 338"/>
          <p:cNvPicPr/>
          <p:nvPr/>
        </p:nvPicPr>
        <p:blipFill>
          <a:blip r:embed="rId4"/>
          <a:stretch/>
        </p:blipFill>
        <p:spPr>
          <a:xfrm>
            <a:off x="274680" y="1463760"/>
            <a:ext cx="5578560" cy="5244840"/>
          </a:xfrm>
          <a:prstGeom prst="rect">
            <a:avLst/>
          </a:prstGeom>
          <a:ln>
            <a:noFill/>
          </a:ln>
        </p:spPr>
      </p:pic>
      <p:pic>
        <p:nvPicPr>
          <p:cNvPr id="340" name="Picture 339"/>
          <p:cNvPicPr/>
          <p:nvPr/>
        </p:nvPicPr>
        <p:blipFill>
          <a:blip r:embed="rId5"/>
          <a:stretch/>
        </p:blipFill>
        <p:spPr>
          <a:xfrm>
            <a:off x="5905440" y="1349280"/>
            <a:ext cx="6072120" cy="541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85720" y="34920"/>
            <a:ext cx="999504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Node-Topic graph for our simple robot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Picture 341"/>
          <p:cNvPicPr/>
          <p:nvPr/>
        </p:nvPicPr>
        <p:blipFill>
          <a:blip r:embed="rId4"/>
          <a:stretch/>
        </p:blipFill>
        <p:spPr>
          <a:xfrm>
            <a:off x="549360" y="1463760"/>
            <a:ext cx="11064960" cy="506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7"/>
          <p:cNvSpPr txBox="1"/>
          <p:nvPr/>
        </p:nvSpPr>
        <p:spPr>
          <a:xfrm>
            <a:off x="613569" y="23812"/>
            <a:ext cx="999331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FFFFFF"/>
              </a:buClr>
              <a:buSzPts val="4400"/>
            </a:pPr>
            <a:r>
              <a:rPr lang="en-US" sz="4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the robot builds the map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65" name="Google Shape;56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757" y="1646237"/>
            <a:ext cx="781843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 txBox="1"/>
          <p:nvPr/>
        </p:nvSpPr>
        <p:spPr>
          <a:xfrm>
            <a:off x="9508331" y="3475037"/>
            <a:ext cx="2194728" cy="93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975" rIns="89975" bIns="44975" anchor="t" anchorCtr="0">
            <a:noAutofit/>
          </a:bodyPr>
          <a:lstStyle/>
          <a:p>
            <a:pPr>
              <a:lnSpc>
                <a:spcPct val="93000"/>
              </a:lnSpc>
              <a:buClr>
                <a:srgbClr val="FFFFFF"/>
              </a:buClr>
              <a:buSzPts val="1800"/>
            </a:pPr>
            <a:r>
              <a:rPr lang="en-US" u="sng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https://youtu.be/pCF7P7u8pDk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1B3C4-F9C0-4F6F-B3FC-5E6FAD0CA8D7}"/>
              </a:ext>
            </a:extLst>
          </p:cNvPr>
          <p:cNvSpPr txBox="1"/>
          <p:nvPr/>
        </p:nvSpPr>
        <p:spPr>
          <a:xfrm>
            <a:off x="9508332" y="3028890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20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Video: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612720" y="23760"/>
            <a:ext cx="999504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Path Planning 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7" name="Picture 346"/>
          <p:cNvPicPr/>
          <p:nvPr/>
        </p:nvPicPr>
        <p:blipFill>
          <a:blip r:embed="rId4"/>
          <a:stretch/>
        </p:blipFill>
        <p:spPr>
          <a:xfrm>
            <a:off x="4113360" y="1327320"/>
            <a:ext cx="7896240" cy="540828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5"/>
          <a:stretch/>
        </p:blipFill>
        <p:spPr>
          <a:xfrm>
            <a:off x="-939960" y="1054080"/>
            <a:ext cx="7705800" cy="527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9"/>
          <p:cNvSpPr txBox="1"/>
          <p:nvPr/>
        </p:nvSpPr>
        <p:spPr>
          <a:xfrm>
            <a:off x="613569" y="23812"/>
            <a:ext cx="999331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FFFFFF"/>
              </a:buClr>
              <a:buSzPts val="4400"/>
            </a:pPr>
            <a:r>
              <a:rPr lang="en-US" sz="4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robot drives to Goal Pose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82" name="Google Shape;58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195" y="1222375"/>
            <a:ext cx="8135937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9"/>
          <p:cNvSpPr txBox="1"/>
          <p:nvPr/>
        </p:nvSpPr>
        <p:spPr>
          <a:xfrm>
            <a:off x="9352757" y="2934459"/>
            <a:ext cx="2566059" cy="175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75" tIns="44975" rIns="89975" bIns="44975" anchor="t" anchorCtr="0">
            <a:noAutofit/>
          </a:bodyPr>
          <a:lstStyle/>
          <a:p>
            <a:pPr>
              <a:buClr>
                <a:srgbClr val="FFFFFF"/>
              </a:buClr>
              <a:buSzPts val="1800"/>
            </a:pPr>
            <a:r>
              <a:rPr lang="en-US" u="sng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https://user-images.githubusercontent.com/53412304/148745637-946173ff-d5c7-4747-9fac-c8e4dd46d131.mp4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0565D-195E-42F0-86AF-558796FDB9D1}"/>
              </a:ext>
            </a:extLst>
          </p:cNvPr>
          <p:cNvSpPr txBox="1"/>
          <p:nvPr/>
        </p:nvSpPr>
        <p:spPr>
          <a:xfrm>
            <a:off x="9352757" y="2565126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20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Video: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Now let’s ask again: What is ROS?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279440" y="1189080"/>
            <a:ext cx="9693360" cy="539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Not an OS, but a middle-ware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Currently runs best on linux (Ubuntu LTS)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Defacto standard in robotics community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Handles communication between processes called “Nodes”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Nodes can be stopped/started on the fly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Nodes can run on different computers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Distribution of processing load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Collaboration between robots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ROS releases are in “Lock step” with Ubuntu LTS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753840" y="2286000"/>
            <a:ext cx="10218960" cy="246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6880" rIns="0" bIns="0">
            <a:noAutofit/>
          </a:bodyPr>
          <a:lstStyle/>
          <a:p>
            <a:pPr>
              <a:lnSpc>
                <a:spcPct val="84000"/>
              </a:lnSpc>
              <a:spcBef>
                <a:spcPts val="1423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Although ROS is available on many different operating systems, It is “best” used on the latest version of Ubuntu LTS (Long Term Support).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Currently: ROS “Noetic” running on Ubuntu 20.04 LTS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4000"/>
              </a:lnSpc>
              <a:spcBef>
                <a:spcPts val="1423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ROS releases are in “Lock step” with Ubuntu LTS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7" name="Picture 356"/>
          <p:cNvPicPr/>
          <p:nvPr/>
        </p:nvPicPr>
        <p:blipFill>
          <a:blip r:embed="rId4"/>
          <a:stretch/>
        </p:blipFill>
        <p:spPr>
          <a:xfrm>
            <a:off x="91440" y="2183040"/>
            <a:ext cx="6120720" cy="430920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5"/>
          <a:stretch/>
        </p:blipFill>
        <p:spPr>
          <a:xfrm>
            <a:off x="6212160" y="2194560"/>
            <a:ext cx="5857920" cy="427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ROS runs “easily” on my 2 RasPi’s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914400" y="1371600"/>
            <a:ext cx="9966960" cy="146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RVIZ running on “Desktop” RasPi 4 w/ 8GB Ram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All other nodes running on robot RasPi 3B+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Picture 360"/>
          <p:cNvPicPr/>
          <p:nvPr/>
        </p:nvPicPr>
        <p:blipFill>
          <a:blip r:embed="rId4"/>
          <a:stretch/>
        </p:blipFill>
        <p:spPr>
          <a:xfrm>
            <a:off x="1463040" y="2743200"/>
            <a:ext cx="8897760" cy="354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"/>
          <p:cNvSpPr txBox="1"/>
          <p:nvPr/>
        </p:nvSpPr>
        <p:spPr>
          <a:xfrm>
            <a:off x="35719" y="0"/>
            <a:ext cx="11104562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4400"/>
            </a:pPr>
            <a:r>
              <a:rPr lang="en-US" sz="4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Club communications are via Email &amp; Web !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4" name="Google Shape;384;p4"/>
          <p:cNvSpPr txBox="1"/>
          <p:nvPr/>
        </p:nvSpPr>
        <p:spPr>
          <a:xfrm>
            <a:off x="346869" y="1465262"/>
            <a:ext cx="11104562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7011">
              <a:lnSpc>
                <a:spcPct val="90000"/>
              </a:lnSpc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join our email list(s), fill membership form at </a:t>
            </a:r>
            <a:r>
              <a:rPr lang="en-US" sz="3200" u="sng" kern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handsontech.org&gt;New Members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85800" lvl="1" indent="-227012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asked for your email address, use a gmail email address if possible (we use google forums &amp; they are picky)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85800" lvl="1" indent="-227012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will be added automatically to our Hands-On Tech (H.O.T.) overall email list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685800" lvl="1" indent="-227012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will also be added to the Small Computers and/or 3D Printing mailing lists and forums if you expressed interest in the membership form.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28600" indent="-227011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ts val="3200"/>
              <a:buFont typeface="Arial"/>
              <a:buChar char="•"/>
            </a:pPr>
            <a:r>
              <a:rPr lang="en-US" sz="32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Meeting calendar is at </a:t>
            </a:r>
            <a:r>
              <a:rPr lang="en-US" sz="3200" u="sng" kern="0">
                <a:solidFill>
                  <a:srgbClr val="FEE59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handsontech.org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Installing and learning ROS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914400" y="1371600"/>
            <a:ext cx="9966960" cy="146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Symbol" charset="2"/>
              <a:buChar char="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http://wiki.ros.org has detailed installation instructions and tutorials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A repository for this project is available at https://github.com/dblanding/diy-ROS-robot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Other Learning resources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914400" y="1303200"/>
            <a:ext cx="10515600" cy="516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5720">
              <a:lnSpc>
                <a:spcPct val="90000"/>
              </a:lnSpc>
              <a:spcBef>
                <a:spcPts val="99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Online tutorials at wiki.ros.org/tutorials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Automatic Addison online tutorials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Book: Practical Robotics in C++ by Lloyd Brombach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Robot Ignite Academy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Digital Book: ROS_Robot_Programming_EN.pdf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Other things ROS does...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Picture 366"/>
          <p:cNvPicPr/>
          <p:nvPr/>
        </p:nvPicPr>
        <p:blipFill>
          <a:blip r:embed="rId4"/>
          <a:stretch/>
        </p:blipFill>
        <p:spPr>
          <a:xfrm>
            <a:off x="801720" y="2651040"/>
            <a:ext cx="3495600" cy="303228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5"/>
          <a:stretch/>
        </p:blipFill>
        <p:spPr>
          <a:xfrm>
            <a:off x="7304040" y="3475080"/>
            <a:ext cx="4389480" cy="245736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731880" y="5761080"/>
            <a:ext cx="3749760" cy="63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73440" rIns="90000" bIns="45000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Articulated Robots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7304040" y="5952960"/>
            <a:ext cx="4206960" cy="54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73440" rIns="90000" bIns="45000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Simulation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Picture 370"/>
          <p:cNvPicPr/>
          <p:nvPr/>
        </p:nvPicPr>
        <p:blipFill>
          <a:blip r:embed="rId6"/>
          <a:stretch/>
        </p:blipFill>
        <p:spPr>
          <a:xfrm>
            <a:off x="4543560" y="1189080"/>
            <a:ext cx="3228840" cy="1724040"/>
          </a:xfrm>
          <a:prstGeom prst="rect">
            <a:avLst/>
          </a:prstGeom>
          <a:ln>
            <a:noFill/>
          </a:ln>
        </p:spPr>
      </p:pic>
      <p:sp>
        <p:nvSpPr>
          <p:cNvPr id="372" name="CustomShape 4"/>
          <p:cNvSpPr/>
          <p:nvPr/>
        </p:nvSpPr>
        <p:spPr>
          <a:xfrm>
            <a:off x="5394240" y="2963880"/>
            <a:ext cx="1736640" cy="601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73440" rIns="90000" bIns="45000">
            <a:no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Drones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981000" y="146160"/>
            <a:ext cx="9875880" cy="213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2320" rIns="0" bIns="0" anchor="ctr">
            <a:noAutofit/>
          </a:bodyPr>
          <a:lstStyle/>
          <a:p>
            <a:pPr algn="ctr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8800" b="0" strike="noStrike" spc="-1">
                <a:solidFill>
                  <a:srgbClr val="FFFFFF"/>
                </a:solidFill>
                <a:latin typeface="Calibri"/>
              </a:rPr>
              <a:t>What Is ROS?</a:t>
            </a:r>
            <a:endParaRPr lang="en-US" sz="8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Picture 202"/>
          <p:cNvPicPr/>
          <p:nvPr/>
        </p:nvPicPr>
        <p:blipFill>
          <a:blip r:embed="rId4"/>
          <a:stretch/>
        </p:blipFill>
        <p:spPr>
          <a:xfrm>
            <a:off x="2011320" y="2035080"/>
            <a:ext cx="7826400" cy="42735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5"/>
          <a:stretch/>
        </p:blipFill>
        <p:spPr>
          <a:xfrm>
            <a:off x="11044080" y="274680"/>
            <a:ext cx="85248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Small Computers and Robots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339920" y="1700280"/>
            <a:ext cx="8781840" cy="146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90000"/>
              </a:lnSpc>
              <a:spcBef>
                <a:spcPts val="99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Small Computers have become powerful enough to be capable of running ROS (The Robot Operating System).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1368000" y="3751200"/>
            <a:ext cx="8781840" cy="146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>
              <a:lnSpc>
                <a:spcPct val="90000"/>
              </a:lnSpc>
              <a:spcBef>
                <a:spcPts val="99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Today, we will explore ROS by looking at how it is used to build a simple robot capable of autonomous navigation.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4920" y="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Look what my Ninja RVC can do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45960" y="1465200"/>
            <a:ext cx="11104560" cy="478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Map and navigate its environment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4"/>
          <a:stretch/>
        </p:blipFill>
        <p:spPr>
          <a:xfrm>
            <a:off x="6583680" y="2287800"/>
            <a:ext cx="4489200" cy="347292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5"/>
          <a:stretch/>
        </p:blipFill>
        <p:spPr>
          <a:xfrm>
            <a:off x="1088640" y="2222640"/>
            <a:ext cx="4539960" cy="367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4920" y="22860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800" b="0" strike="noStrike" spc="-1">
                <a:solidFill>
                  <a:srgbClr val="FFFFFF"/>
                </a:solidFill>
                <a:latin typeface="Arial"/>
              </a:rPr>
              <a:t>Modern Robot Vacuum Cleaners</a:t>
            </a:r>
            <a:endParaRPr lang="en-US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682640" y="1890720"/>
            <a:ext cx="9107640" cy="392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</a:rPr>
              <a:t> Can Map their environment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</a:rPr>
              <a:t> Can Localize themselves on map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</a:rPr>
              <a:t> Can plan their Path to goal pose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</a:rPr>
              <a:t> Can clean your house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000" b="0" strike="noStrike" spc="-1">
                <a:solidFill>
                  <a:srgbClr val="FFFFFF"/>
                </a:solidFill>
                <a:latin typeface="Arial"/>
              </a:rPr>
              <a:t> Can find their way home to: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Empty dirt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1840" lvl="1" indent="-322200">
              <a:lnSpc>
                <a:spcPct val="90000"/>
              </a:lnSpc>
              <a:spcBef>
                <a:spcPts val="1137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Noto Sans CJK SC"/>
              </a:rPr>
              <a:t>Recharge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4920" y="228600"/>
            <a:ext cx="11104560" cy="132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9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</a:pPr>
            <a:r>
              <a:rPr lang="en-US" sz="4800" b="0" strike="noStrike" spc="-1" dirty="0">
                <a:solidFill>
                  <a:srgbClr val="FFFFFF"/>
                </a:solidFill>
                <a:latin typeface="Arial"/>
              </a:rPr>
              <a:t>Use ROS to build a robot that can...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682640" y="1890720"/>
            <a:ext cx="9107640" cy="392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Map its environment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 Localize itself on map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 Fuse sensor data (wheel odom &amp; IMU)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 Plan Path to goal pose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 </a:t>
            </a:r>
            <a:r>
              <a:rPr lang="en-US" sz="3600" b="0" strike="sngStrike" spc="-1">
                <a:solidFill>
                  <a:srgbClr val="FFFFFF"/>
                </a:solidFill>
                <a:latin typeface="Arial"/>
              </a:rPr>
              <a:t>Clean the house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 Avoid obstacles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7160">
              <a:lnSpc>
                <a:spcPct val="90000"/>
              </a:lnSpc>
              <a:spcBef>
                <a:spcPts val="998"/>
              </a:spcBef>
              <a:buClr>
                <a:srgbClr val="FFFFFF"/>
              </a:buClr>
              <a:buFont typeface="Arial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</a:rPr>
              <a:t> Return home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.O.T. Dark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  <a:alpha val="65000"/>
          </a:schemeClr>
        </a:solidFill>
        <a:ln w="28575">
          <a:solidFill>
            <a:schemeClr val="accent4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3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6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OT Slide Template.potx" id="{07437C56-61E1-4525-8175-7BCF92195149}" vid="{525D13EE-0638-420F-834C-916BA5AFFFE5}"/>
    </a:ext>
  </a:extLst>
</a:theme>
</file>

<file path=ppt/theme/theme4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25496</TotalTime>
  <Words>1380</Words>
  <Application>Microsoft Office PowerPoint</Application>
  <PresentationFormat>Custom</PresentationFormat>
  <Paragraphs>267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Symbol</vt:lpstr>
      <vt:lpstr>Times New Roman</vt:lpstr>
      <vt:lpstr>Office Theme</vt:lpstr>
      <vt:lpstr>Office Theme</vt:lpstr>
      <vt:lpstr>H.O.T. Dark Theme</vt:lpstr>
      <vt:lpstr>1_Office Theme</vt:lpstr>
      <vt:lpstr>2_Office Theme</vt:lpstr>
      <vt:lpstr>Welcome to H.O.T. www.handsontech.org</vt:lpstr>
      <vt:lpstr>One Hands-On Tech club Two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Zebra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IDE and IoT Button</dc:title>
  <dc:subject/>
  <dc:creator>Yangmin Shen</dc:creator>
  <dc:description/>
  <cp:lastModifiedBy>Joan Blanding</cp:lastModifiedBy>
  <cp:revision>1192</cp:revision>
  <cp:lastPrinted>2018-05-24T16:30:16Z</cp:lastPrinted>
  <dcterms:created xsi:type="dcterms:W3CDTF">2017-10-23T13:22:08Z</dcterms:created>
  <dcterms:modified xsi:type="dcterms:W3CDTF">2022-01-21T12:35:50Z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Zebra Technologies</vt:lpwstr>
  </property>
  <property fmtid="{D5CDD505-2E9C-101B-9397-08002B2CF9AE}" pid="4" name="HiddenSlides">
    <vt:i4>2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7</vt:i4>
  </property>
</Properties>
</file>